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2160"/>
    <a:srgbClr val="FFB81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147"/>
    <p:restoredTop sz="94599"/>
  </p:normalViewPr>
  <p:slideViewPr>
    <p:cSldViewPr snapToGrid="0">
      <p:cViewPr>
        <p:scale>
          <a:sx n="75" d="100"/>
          <a:sy n="75" d="100"/>
        </p:scale>
        <p:origin x="904" y="5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0307E0-BA56-3B46-A5F4-94B131DE7663}" type="datetimeFigureOut">
              <a:rPr lang="en-US" smtClean="0"/>
              <a:t>9/29/23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EBC1F6-01C3-CE4E-A3F8-F52978AD071A}" type="slidenum">
              <a:rPr lang="en-US" smtClean="0"/>
              <a:t>‹#›</a:t>
            </a:fld>
            <a:endParaRPr lang="en-US"/>
          </a:p>
        </p:txBody>
      </p:sp>
    </p:spTree>
    <p:extLst>
      <p:ext uri="{BB962C8B-B14F-4D97-AF65-F5344CB8AC3E}">
        <p14:creationId xmlns:p14="http://schemas.microsoft.com/office/powerpoint/2010/main" val="2552329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EBC1F6-01C3-CE4E-A3F8-F52978AD071A}" type="slidenum">
              <a:rPr lang="en-US" smtClean="0"/>
              <a:t>1</a:t>
            </a:fld>
            <a:endParaRPr lang="en-US"/>
          </a:p>
        </p:txBody>
      </p:sp>
    </p:spTree>
    <p:extLst>
      <p:ext uri="{BB962C8B-B14F-4D97-AF65-F5344CB8AC3E}">
        <p14:creationId xmlns:p14="http://schemas.microsoft.com/office/powerpoint/2010/main" val="5746453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EBC1F6-01C3-CE4E-A3F8-F52978AD071A}" type="slidenum">
              <a:rPr lang="en-US" smtClean="0"/>
              <a:t>10</a:t>
            </a:fld>
            <a:endParaRPr lang="en-US"/>
          </a:p>
        </p:txBody>
      </p:sp>
    </p:spTree>
    <p:extLst>
      <p:ext uri="{BB962C8B-B14F-4D97-AF65-F5344CB8AC3E}">
        <p14:creationId xmlns:p14="http://schemas.microsoft.com/office/powerpoint/2010/main" val="32175036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EBC1F6-01C3-CE4E-A3F8-F52978AD071A}" type="slidenum">
              <a:rPr lang="en-US" smtClean="0"/>
              <a:t>11</a:t>
            </a:fld>
            <a:endParaRPr lang="en-US"/>
          </a:p>
        </p:txBody>
      </p:sp>
    </p:spTree>
    <p:extLst>
      <p:ext uri="{BB962C8B-B14F-4D97-AF65-F5344CB8AC3E}">
        <p14:creationId xmlns:p14="http://schemas.microsoft.com/office/powerpoint/2010/main" val="17430584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EBC1F6-01C3-CE4E-A3F8-F52978AD071A}" type="slidenum">
              <a:rPr lang="en-US" smtClean="0"/>
              <a:t>12</a:t>
            </a:fld>
            <a:endParaRPr lang="en-US"/>
          </a:p>
        </p:txBody>
      </p:sp>
    </p:spTree>
    <p:extLst>
      <p:ext uri="{BB962C8B-B14F-4D97-AF65-F5344CB8AC3E}">
        <p14:creationId xmlns:p14="http://schemas.microsoft.com/office/powerpoint/2010/main" val="3451614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EBC1F6-01C3-CE4E-A3F8-F52978AD071A}" type="slidenum">
              <a:rPr lang="en-US" smtClean="0"/>
              <a:t>2</a:t>
            </a:fld>
            <a:endParaRPr lang="en-US"/>
          </a:p>
        </p:txBody>
      </p:sp>
    </p:spTree>
    <p:extLst>
      <p:ext uri="{BB962C8B-B14F-4D97-AF65-F5344CB8AC3E}">
        <p14:creationId xmlns:p14="http://schemas.microsoft.com/office/powerpoint/2010/main" val="75532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EBC1F6-01C3-CE4E-A3F8-F52978AD071A}" type="slidenum">
              <a:rPr lang="en-US" smtClean="0"/>
              <a:t>3</a:t>
            </a:fld>
            <a:endParaRPr lang="en-US"/>
          </a:p>
        </p:txBody>
      </p:sp>
    </p:spTree>
    <p:extLst>
      <p:ext uri="{BB962C8B-B14F-4D97-AF65-F5344CB8AC3E}">
        <p14:creationId xmlns:p14="http://schemas.microsoft.com/office/powerpoint/2010/main" val="937579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EBC1F6-01C3-CE4E-A3F8-F52978AD071A}" type="slidenum">
              <a:rPr lang="en-US" smtClean="0"/>
              <a:t>4</a:t>
            </a:fld>
            <a:endParaRPr lang="en-US"/>
          </a:p>
        </p:txBody>
      </p:sp>
    </p:spTree>
    <p:extLst>
      <p:ext uri="{BB962C8B-B14F-4D97-AF65-F5344CB8AC3E}">
        <p14:creationId xmlns:p14="http://schemas.microsoft.com/office/powerpoint/2010/main" val="2284599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EBC1F6-01C3-CE4E-A3F8-F52978AD071A}" type="slidenum">
              <a:rPr lang="en-US" smtClean="0"/>
              <a:t>5</a:t>
            </a:fld>
            <a:endParaRPr lang="en-US"/>
          </a:p>
        </p:txBody>
      </p:sp>
    </p:spTree>
    <p:extLst>
      <p:ext uri="{BB962C8B-B14F-4D97-AF65-F5344CB8AC3E}">
        <p14:creationId xmlns:p14="http://schemas.microsoft.com/office/powerpoint/2010/main" val="41681836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EBC1F6-01C3-CE4E-A3F8-F52978AD071A}" type="slidenum">
              <a:rPr lang="en-US" smtClean="0"/>
              <a:t>6</a:t>
            </a:fld>
            <a:endParaRPr lang="en-US"/>
          </a:p>
        </p:txBody>
      </p:sp>
    </p:spTree>
    <p:extLst>
      <p:ext uri="{BB962C8B-B14F-4D97-AF65-F5344CB8AC3E}">
        <p14:creationId xmlns:p14="http://schemas.microsoft.com/office/powerpoint/2010/main" val="10069467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EBC1F6-01C3-CE4E-A3F8-F52978AD071A}" type="slidenum">
              <a:rPr lang="en-US" smtClean="0"/>
              <a:t>7</a:t>
            </a:fld>
            <a:endParaRPr lang="en-US"/>
          </a:p>
        </p:txBody>
      </p:sp>
    </p:spTree>
    <p:extLst>
      <p:ext uri="{BB962C8B-B14F-4D97-AF65-F5344CB8AC3E}">
        <p14:creationId xmlns:p14="http://schemas.microsoft.com/office/powerpoint/2010/main" val="17069781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EBC1F6-01C3-CE4E-A3F8-F52978AD071A}" type="slidenum">
              <a:rPr lang="en-US" smtClean="0"/>
              <a:t>8</a:t>
            </a:fld>
            <a:endParaRPr lang="en-US"/>
          </a:p>
        </p:txBody>
      </p:sp>
    </p:spTree>
    <p:extLst>
      <p:ext uri="{BB962C8B-B14F-4D97-AF65-F5344CB8AC3E}">
        <p14:creationId xmlns:p14="http://schemas.microsoft.com/office/powerpoint/2010/main" val="32184399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EBC1F6-01C3-CE4E-A3F8-F52978AD071A}" type="slidenum">
              <a:rPr lang="en-US" smtClean="0"/>
              <a:t>9</a:t>
            </a:fld>
            <a:endParaRPr lang="en-US"/>
          </a:p>
        </p:txBody>
      </p:sp>
    </p:spTree>
    <p:extLst>
      <p:ext uri="{BB962C8B-B14F-4D97-AF65-F5344CB8AC3E}">
        <p14:creationId xmlns:p14="http://schemas.microsoft.com/office/powerpoint/2010/main" val="2502584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B53A5-DC00-5772-2CCD-20C2974CBB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0606913-DA60-8435-B363-5C12627BFE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D7239EF-6281-A141-ECDF-20984DA25B7C}"/>
              </a:ext>
            </a:extLst>
          </p:cNvPr>
          <p:cNvSpPr>
            <a:spLocks noGrp="1"/>
          </p:cNvSpPr>
          <p:nvPr>
            <p:ph type="dt" sz="half" idx="10"/>
          </p:nvPr>
        </p:nvSpPr>
        <p:spPr/>
        <p:txBody>
          <a:bodyPr/>
          <a:lstStyle/>
          <a:p>
            <a:fld id="{35903F01-38B6-2542-9143-B3EA2A185472}" type="datetimeFigureOut">
              <a:rPr lang="en-US" smtClean="0"/>
              <a:t>9/29/23</a:t>
            </a:fld>
            <a:endParaRPr lang="en-US"/>
          </a:p>
        </p:txBody>
      </p:sp>
      <p:sp>
        <p:nvSpPr>
          <p:cNvPr id="5" name="Footer Placeholder 4">
            <a:extLst>
              <a:ext uri="{FF2B5EF4-FFF2-40B4-BE49-F238E27FC236}">
                <a16:creationId xmlns:a16="http://schemas.microsoft.com/office/drawing/2014/main" id="{B1089FFF-9E74-8EEE-D0DC-7BAEAE8780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079C26-7DD8-11CF-C903-CB43C467C065}"/>
              </a:ext>
            </a:extLst>
          </p:cNvPr>
          <p:cNvSpPr>
            <a:spLocks noGrp="1"/>
          </p:cNvSpPr>
          <p:nvPr>
            <p:ph type="sldNum" sz="quarter" idx="12"/>
          </p:nvPr>
        </p:nvSpPr>
        <p:spPr/>
        <p:txBody>
          <a:bodyPr/>
          <a:lstStyle/>
          <a:p>
            <a:fld id="{BD9F3214-F812-0345-B47A-C20BBB84DB3C}" type="slidenum">
              <a:rPr lang="en-US" smtClean="0"/>
              <a:t>‹#›</a:t>
            </a:fld>
            <a:endParaRPr lang="en-US"/>
          </a:p>
        </p:txBody>
      </p:sp>
    </p:spTree>
    <p:extLst>
      <p:ext uri="{BB962C8B-B14F-4D97-AF65-F5344CB8AC3E}">
        <p14:creationId xmlns:p14="http://schemas.microsoft.com/office/powerpoint/2010/main" val="473581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DFFB0-BDAB-8046-D19D-EE3E05C1DA3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F7B4E8-8B87-4588-5033-D42B4F8088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634C7A-8CBD-8BC1-8FAA-9E7374A6B3CB}"/>
              </a:ext>
            </a:extLst>
          </p:cNvPr>
          <p:cNvSpPr>
            <a:spLocks noGrp="1"/>
          </p:cNvSpPr>
          <p:nvPr>
            <p:ph type="dt" sz="half" idx="10"/>
          </p:nvPr>
        </p:nvSpPr>
        <p:spPr/>
        <p:txBody>
          <a:bodyPr/>
          <a:lstStyle/>
          <a:p>
            <a:fld id="{35903F01-38B6-2542-9143-B3EA2A185472}" type="datetimeFigureOut">
              <a:rPr lang="en-US" smtClean="0"/>
              <a:t>9/29/23</a:t>
            </a:fld>
            <a:endParaRPr lang="en-US"/>
          </a:p>
        </p:txBody>
      </p:sp>
      <p:sp>
        <p:nvSpPr>
          <p:cNvPr id="5" name="Footer Placeholder 4">
            <a:extLst>
              <a:ext uri="{FF2B5EF4-FFF2-40B4-BE49-F238E27FC236}">
                <a16:creationId xmlns:a16="http://schemas.microsoft.com/office/drawing/2014/main" id="{757AAB8C-E8A9-E95D-34BA-84FFC4AE7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7822A3-B191-A6AA-E55D-E3A178E99656}"/>
              </a:ext>
            </a:extLst>
          </p:cNvPr>
          <p:cNvSpPr>
            <a:spLocks noGrp="1"/>
          </p:cNvSpPr>
          <p:nvPr>
            <p:ph type="sldNum" sz="quarter" idx="12"/>
          </p:nvPr>
        </p:nvSpPr>
        <p:spPr/>
        <p:txBody>
          <a:bodyPr/>
          <a:lstStyle/>
          <a:p>
            <a:fld id="{BD9F3214-F812-0345-B47A-C20BBB84DB3C}" type="slidenum">
              <a:rPr lang="en-US" smtClean="0"/>
              <a:t>‹#›</a:t>
            </a:fld>
            <a:endParaRPr lang="en-US"/>
          </a:p>
        </p:txBody>
      </p:sp>
    </p:spTree>
    <p:extLst>
      <p:ext uri="{BB962C8B-B14F-4D97-AF65-F5344CB8AC3E}">
        <p14:creationId xmlns:p14="http://schemas.microsoft.com/office/powerpoint/2010/main" val="1430437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F13B04-3B57-2543-A2C3-D11E70D8D74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BBF3C4-890D-B072-E758-A1FA062AD1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FD0B9A-A3A9-493E-38CA-6AB5C58BC626}"/>
              </a:ext>
            </a:extLst>
          </p:cNvPr>
          <p:cNvSpPr>
            <a:spLocks noGrp="1"/>
          </p:cNvSpPr>
          <p:nvPr>
            <p:ph type="dt" sz="half" idx="10"/>
          </p:nvPr>
        </p:nvSpPr>
        <p:spPr/>
        <p:txBody>
          <a:bodyPr/>
          <a:lstStyle/>
          <a:p>
            <a:fld id="{35903F01-38B6-2542-9143-B3EA2A185472}" type="datetimeFigureOut">
              <a:rPr lang="en-US" smtClean="0"/>
              <a:t>9/29/23</a:t>
            </a:fld>
            <a:endParaRPr lang="en-US"/>
          </a:p>
        </p:txBody>
      </p:sp>
      <p:sp>
        <p:nvSpPr>
          <p:cNvPr id="5" name="Footer Placeholder 4">
            <a:extLst>
              <a:ext uri="{FF2B5EF4-FFF2-40B4-BE49-F238E27FC236}">
                <a16:creationId xmlns:a16="http://schemas.microsoft.com/office/drawing/2014/main" id="{17B72516-0BCF-6B1D-A514-CFC39A7B8F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F99410-BAD0-2394-C26E-5DA09A083E2C}"/>
              </a:ext>
            </a:extLst>
          </p:cNvPr>
          <p:cNvSpPr>
            <a:spLocks noGrp="1"/>
          </p:cNvSpPr>
          <p:nvPr>
            <p:ph type="sldNum" sz="quarter" idx="12"/>
          </p:nvPr>
        </p:nvSpPr>
        <p:spPr/>
        <p:txBody>
          <a:bodyPr/>
          <a:lstStyle/>
          <a:p>
            <a:fld id="{BD9F3214-F812-0345-B47A-C20BBB84DB3C}" type="slidenum">
              <a:rPr lang="en-US" smtClean="0"/>
              <a:t>‹#›</a:t>
            </a:fld>
            <a:endParaRPr lang="en-US"/>
          </a:p>
        </p:txBody>
      </p:sp>
    </p:spTree>
    <p:extLst>
      <p:ext uri="{BB962C8B-B14F-4D97-AF65-F5344CB8AC3E}">
        <p14:creationId xmlns:p14="http://schemas.microsoft.com/office/powerpoint/2010/main" val="1881337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06524-9D66-D447-C0B6-879FF06BC1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80ABAC-5CB6-5A4C-865D-756B64E18CB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34D18D-8E1B-D2C5-11F7-FEAB10C431CE}"/>
              </a:ext>
            </a:extLst>
          </p:cNvPr>
          <p:cNvSpPr>
            <a:spLocks noGrp="1"/>
          </p:cNvSpPr>
          <p:nvPr>
            <p:ph type="dt" sz="half" idx="10"/>
          </p:nvPr>
        </p:nvSpPr>
        <p:spPr/>
        <p:txBody>
          <a:bodyPr/>
          <a:lstStyle/>
          <a:p>
            <a:fld id="{35903F01-38B6-2542-9143-B3EA2A185472}" type="datetimeFigureOut">
              <a:rPr lang="en-US" smtClean="0"/>
              <a:t>9/29/23</a:t>
            </a:fld>
            <a:endParaRPr lang="en-US"/>
          </a:p>
        </p:txBody>
      </p:sp>
      <p:sp>
        <p:nvSpPr>
          <p:cNvPr id="5" name="Footer Placeholder 4">
            <a:extLst>
              <a:ext uri="{FF2B5EF4-FFF2-40B4-BE49-F238E27FC236}">
                <a16:creationId xmlns:a16="http://schemas.microsoft.com/office/drawing/2014/main" id="{EC33EB4E-265B-EE43-5073-D649184005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35E256-2124-BBC8-FE27-6944C7DFA781}"/>
              </a:ext>
            </a:extLst>
          </p:cNvPr>
          <p:cNvSpPr>
            <a:spLocks noGrp="1"/>
          </p:cNvSpPr>
          <p:nvPr>
            <p:ph type="sldNum" sz="quarter" idx="12"/>
          </p:nvPr>
        </p:nvSpPr>
        <p:spPr/>
        <p:txBody>
          <a:bodyPr/>
          <a:lstStyle/>
          <a:p>
            <a:fld id="{BD9F3214-F812-0345-B47A-C20BBB84DB3C}" type="slidenum">
              <a:rPr lang="en-US" smtClean="0"/>
              <a:t>‹#›</a:t>
            </a:fld>
            <a:endParaRPr lang="en-US"/>
          </a:p>
        </p:txBody>
      </p:sp>
    </p:spTree>
    <p:extLst>
      <p:ext uri="{BB962C8B-B14F-4D97-AF65-F5344CB8AC3E}">
        <p14:creationId xmlns:p14="http://schemas.microsoft.com/office/powerpoint/2010/main" val="539358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444E2-5A2D-A27A-6AD8-0148444B3A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E7293C-9585-BDEE-13A6-C12B79BD26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B853C8-DB16-CECA-CD71-755BB469EE64}"/>
              </a:ext>
            </a:extLst>
          </p:cNvPr>
          <p:cNvSpPr>
            <a:spLocks noGrp="1"/>
          </p:cNvSpPr>
          <p:nvPr>
            <p:ph type="dt" sz="half" idx="10"/>
          </p:nvPr>
        </p:nvSpPr>
        <p:spPr/>
        <p:txBody>
          <a:bodyPr/>
          <a:lstStyle/>
          <a:p>
            <a:fld id="{35903F01-38B6-2542-9143-B3EA2A185472}" type="datetimeFigureOut">
              <a:rPr lang="en-US" smtClean="0"/>
              <a:t>9/29/23</a:t>
            </a:fld>
            <a:endParaRPr lang="en-US"/>
          </a:p>
        </p:txBody>
      </p:sp>
      <p:sp>
        <p:nvSpPr>
          <p:cNvPr id="5" name="Footer Placeholder 4">
            <a:extLst>
              <a:ext uri="{FF2B5EF4-FFF2-40B4-BE49-F238E27FC236}">
                <a16:creationId xmlns:a16="http://schemas.microsoft.com/office/drawing/2014/main" id="{B9365C6A-54BF-A8F3-99C0-37B8BB0B7E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915B24-67D9-8DA4-6951-5B658556B405}"/>
              </a:ext>
            </a:extLst>
          </p:cNvPr>
          <p:cNvSpPr>
            <a:spLocks noGrp="1"/>
          </p:cNvSpPr>
          <p:nvPr>
            <p:ph type="sldNum" sz="quarter" idx="12"/>
          </p:nvPr>
        </p:nvSpPr>
        <p:spPr/>
        <p:txBody>
          <a:bodyPr/>
          <a:lstStyle/>
          <a:p>
            <a:fld id="{BD9F3214-F812-0345-B47A-C20BBB84DB3C}" type="slidenum">
              <a:rPr lang="en-US" smtClean="0"/>
              <a:t>‹#›</a:t>
            </a:fld>
            <a:endParaRPr lang="en-US"/>
          </a:p>
        </p:txBody>
      </p:sp>
    </p:spTree>
    <p:extLst>
      <p:ext uri="{BB962C8B-B14F-4D97-AF65-F5344CB8AC3E}">
        <p14:creationId xmlns:p14="http://schemas.microsoft.com/office/powerpoint/2010/main" val="8121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53655-B526-84D7-DBCE-0369226EAE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96CF0C-8AAD-C08F-E0A7-41D2A9478C2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41C440D-2A12-6993-56FE-0497E3F64E7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2FA10D-9FB8-7866-1E5E-DD40B889B5B8}"/>
              </a:ext>
            </a:extLst>
          </p:cNvPr>
          <p:cNvSpPr>
            <a:spLocks noGrp="1"/>
          </p:cNvSpPr>
          <p:nvPr>
            <p:ph type="dt" sz="half" idx="10"/>
          </p:nvPr>
        </p:nvSpPr>
        <p:spPr/>
        <p:txBody>
          <a:bodyPr/>
          <a:lstStyle/>
          <a:p>
            <a:fld id="{35903F01-38B6-2542-9143-B3EA2A185472}" type="datetimeFigureOut">
              <a:rPr lang="en-US" smtClean="0"/>
              <a:t>9/29/23</a:t>
            </a:fld>
            <a:endParaRPr lang="en-US"/>
          </a:p>
        </p:txBody>
      </p:sp>
      <p:sp>
        <p:nvSpPr>
          <p:cNvPr id="6" name="Footer Placeholder 5">
            <a:extLst>
              <a:ext uri="{FF2B5EF4-FFF2-40B4-BE49-F238E27FC236}">
                <a16:creationId xmlns:a16="http://schemas.microsoft.com/office/drawing/2014/main" id="{25440C29-7813-4576-7D6A-FC98512ACF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33D086-37A6-3F38-87F5-3C06AE6483E3}"/>
              </a:ext>
            </a:extLst>
          </p:cNvPr>
          <p:cNvSpPr>
            <a:spLocks noGrp="1"/>
          </p:cNvSpPr>
          <p:nvPr>
            <p:ph type="sldNum" sz="quarter" idx="12"/>
          </p:nvPr>
        </p:nvSpPr>
        <p:spPr/>
        <p:txBody>
          <a:bodyPr/>
          <a:lstStyle/>
          <a:p>
            <a:fld id="{BD9F3214-F812-0345-B47A-C20BBB84DB3C}" type="slidenum">
              <a:rPr lang="en-US" smtClean="0"/>
              <a:t>‹#›</a:t>
            </a:fld>
            <a:endParaRPr lang="en-US"/>
          </a:p>
        </p:txBody>
      </p:sp>
    </p:spTree>
    <p:extLst>
      <p:ext uri="{BB962C8B-B14F-4D97-AF65-F5344CB8AC3E}">
        <p14:creationId xmlns:p14="http://schemas.microsoft.com/office/powerpoint/2010/main" val="2659102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5D004-321A-74A1-B4AA-39B32B0D875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F8134CB-DB2B-E949-6D05-08D3F9A087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21D163-0B27-93D7-BA57-30A01380970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FCED4D-14E2-50FE-993B-6223A93BAF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C657BF-C934-5B33-C3C9-C05E6A8287A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91E481-DD72-1E8B-54BB-3EEDB471B2CA}"/>
              </a:ext>
            </a:extLst>
          </p:cNvPr>
          <p:cNvSpPr>
            <a:spLocks noGrp="1"/>
          </p:cNvSpPr>
          <p:nvPr>
            <p:ph type="dt" sz="half" idx="10"/>
          </p:nvPr>
        </p:nvSpPr>
        <p:spPr/>
        <p:txBody>
          <a:bodyPr/>
          <a:lstStyle/>
          <a:p>
            <a:fld id="{35903F01-38B6-2542-9143-B3EA2A185472}" type="datetimeFigureOut">
              <a:rPr lang="en-US" smtClean="0"/>
              <a:t>9/29/23</a:t>
            </a:fld>
            <a:endParaRPr lang="en-US"/>
          </a:p>
        </p:txBody>
      </p:sp>
      <p:sp>
        <p:nvSpPr>
          <p:cNvPr id="8" name="Footer Placeholder 7">
            <a:extLst>
              <a:ext uri="{FF2B5EF4-FFF2-40B4-BE49-F238E27FC236}">
                <a16:creationId xmlns:a16="http://schemas.microsoft.com/office/drawing/2014/main" id="{10AC237E-05F8-49F4-EE9B-1652F6E965B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3E07FD-AC79-6512-62D4-49340FA99FA6}"/>
              </a:ext>
            </a:extLst>
          </p:cNvPr>
          <p:cNvSpPr>
            <a:spLocks noGrp="1"/>
          </p:cNvSpPr>
          <p:nvPr>
            <p:ph type="sldNum" sz="quarter" idx="12"/>
          </p:nvPr>
        </p:nvSpPr>
        <p:spPr/>
        <p:txBody>
          <a:bodyPr/>
          <a:lstStyle/>
          <a:p>
            <a:fld id="{BD9F3214-F812-0345-B47A-C20BBB84DB3C}" type="slidenum">
              <a:rPr lang="en-US" smtClean="0"/>
              <a:t>‹#›</a:t>
            </a:fld>
            <a:endParaRPr lang="en-US"/>
          </a:p>
        </p:txBody>
      </p:sp>
    </p:spTree>
    <p:extLst>
      <p:ext uri="{BB962C8B-B14F-4D97-AF65-F5344CB8AC3E}">
        <p14:creationId xmlns:p14="http://schemas.microsoft.com/office/powerpoint/2010/main" val="3777383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23916-33E7-8523-409E-F47577660F5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6320019-62CB-FF1A-E65D-202F98E98DF3}"/>
              </a:ext>
            </a:extLst>
          </p:cNvPr>
          <p:cNvSpPr>
            <a:spLocks noGrp="1"/>
          </p:cNvSpPr>
          <p:nvPr>
            <p:ph type="dt" sz="half" idx="10"/>
          </p:nvPr>
        </p:nvSpPr>
        <p:spPr/>
        <p:txBody>
          <a:bodyPr/>
          <a:lstStyle/>
          <a:p>
            <a:fld id="{35903F01-38B6-2542-9143-B3EA2A185472}" type="datetimeFigureOut">
              <a:rPr lang="en-US" smtClean="0"/>
              <a:t>9/29/23</a:t>
            </a:fld>
            <a:endParaRPr lang="en-US"/>
          </a:p>
        </p:txBody>
      </p:sp>
      <p:sp>
        <p:nvSpPr>
          <p:cNvPr id="4" name="Footer Placeholder 3">
            <a:extLst>
              <a:ext uri="{FF2B5EF4-FFF2-40B4-BE49-F238E27FC236}">
                <a16:creationId xmlns:a16="http://schemas.microsoft.com/office/drawing/2014/main" id="{79BC3D0D-A16C-4571-8A4E-2B2C84D4A4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F128AB9-C2B6-9C81-45EC-173E2C84FA7A}"/>
              </a:ext>
            </a:extLst>
          </p:cNvPr>
          <p:cNvSpPr>
            <a:spLocks noGrp="1"/>
          </p:cNvSpPr>
          <p:nvPr>
            <p:ph type="sldNum" sz="quarter" idx="12"/>
          </p:nvPr>
        </p:nvSpPr>
        <p:spPr/>
        <p:txBody>
          <a:bodyPr/>
          <a:lstStyle/>
          <a:p>
            <a:fld id="{BD9F3214-F812-0345-B47A-C20BBB84DB3C}" type="slidenum">
              <a:rPr lang="en-US" smtClean="0"/>
              <a:t>‹#›</a:t>
            </a:fld>
            <a:endParaRPr lang="en-US"/>
          </a:p>
        </p:txBody>
      </p:sp>
    </p:spTree>
    <p:extLst>
      <p:ext uri="{BB962C8B-B14F-4D97-AF65-F5344CB8AC3E}">
        <p14:creationId xmlns:p14="http://schemas.microsoft.com/office/powerpoint/2010/main" val="1035492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AAB11E-EF3D-0F50-92F1-1BF83D1118C9}"/>
              </a:ext>
            </a:extLst>
          </p:cNvPr>
          <p:cNvSpPr>
            <a:spLocks noGrp="1"/>
          </p:cNvSpPr>
          <p:nvPr>
            <p:ph type="dt" sz="half" idx="10"/>
          </p:nvPr>
        </p:nvSpPr>
        <p:spPr/>
        <p:txBody>
          <a:bodyPr/>
          <a:lstStyle/>
          <a:p>
            <a:fld id="{35903F01-38B6-2542-9143-B3EA2A185472}" type="datetimeFigureOut">
              <a:rPr lang="en-US" smtClean="0"/>
              <a:t>9/29/23</a:t>
            </a:fld>
            <a:endParaRPr lang="en-US"/>
          </a:p>
        </p:txBody>
      </p:sp>
      <p:sp>
        <p:nvSpPr>
          <p:cNvPr id="3" name="Footer Placeholder 2">
            <a:extLst>
              <a:ext uri="{FF2B5EF4-FFF2-40B4-BE49-F238E27FC236}">
                <a16:creationId xmlns:a16="http://schemas.microsoft.com/office/drawing/2014/main" id="{7829B4C7-22DA-2DBC-638F-D26016BF56C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8A4729C-08BE-1E01-5600-33AAA1FF33A2}"/>
              </a:ext>
            </a:extLst>
          </p:cNvPr>
          <p:cNvSpPr>
            <a:spLocks noGrp="1"/>
          </p:cNvSpPr>
          <p:nvPr>
            <p:ph type="sldNum" sz="quarter" idx="12"/>
          </p:nvPr>
        </p:nvSpPr>
        <p:spPr/>
        <p:txBody>
          <a:bodyPr/>
          <a:lstStyle/>
          <a:p>
            <a:fld id="{BD9F3214-F812-0345-B47A-C20BBB84DB3C}" type="slidenum">
              <a:rPr lang="en-US" smtClean="0"/>
              <a:t>‹#›</a:t>
            </a:fld>
            <a:endParaRPr lang="en-US"/>
          </a:p>
        </p:txBody>
      </p:sp>
    </p:spTree>
    <p:extLst>
      <p:ext uri="{BB962C8B-B14F-4D97-AF65-F5344CB8AC3E}">
        <p14:creationId xmlns:p14="http://schemas.microsoft.com/office/powerpoint/2010/main" val="1588909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F0220-75EA-647F-1C24-FEC5E33D6E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44B2F42-F70B-5DD9-3266-3D006F0E57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1ED41E-7AFF-90C9-66A4-D6A9645DEF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718580-F7E3-D2F1-E0B6-04D26CBF5A3F}"/>
              </a:ext>
            </a:extLst>
          </p:cNvPr>
          <p:cNvSpPr>
            <a:spLocks noGrp="1"/>
          </p:cNvSpPr>
          <p:nvPr>
            <p:ph type="dt" sz="half" idx="10"/>
          </p:nvPr>
        </p:nvSpPr>
        <p:spPr/>
        <p:txBody>
          <a:bodyPr/>
          <a:lstStyle/>
          <a:p>
            <a:fld id="{35903F01-38B6-2542-9143-B3EA2A185472}" type="datetimeFigureOut">
              <a:rPr lang="en-US" smtClean="0"/>
              <a:t>9/29/23</a:t>
            </a:fld>
            <a:endParaRPr lang="en-US"/>
          </a:p>
        </p:txBody>
      </p:sp>
      <p:sp>
        <p:nvSpPr>
          <p:cNvPr id="6" name="Footer Placeholder 5">
            <a:extLst>
              <a:ext uri="{FF2B5EF4-FFF2-40B4-BE49-F238E27FC236}">
                <a16:creationId xmlns:a16="http://schemas.microsoft.com/office/drawing/2014/main" id="{259A3E41-DAE1-0371-08C5-07009FF84A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D0268C-D994-CB0B-B56B-D6EBE233B87E}"/>
              </a:ext>
            </a:extLst>
          </p:cNvPr>
          <p:cNvSpPr>
            <a:spLocks noGrp="1"/>
          </p:cNvSpPr>
          <p:nvPr>
            <p:ph type="sldNum" sz="quarter" idx="12"/>
          </p:nvPr>
        </p:nvSpPr>
        <p:spPr/>
        <p:txBody>
          <a:bodyPr/>
          <a:lstStyle/>
          <a:p>
            <a:fld id="{BD9F3214-F812-0345-B47A-C20BBB84DB3C}" type="slidenum">
              <a:rPr lang="en-US" smtClean="0"/>
              <a:t>‹#›</a:t>
            </a:fld>
            <a:endParaRPr lang="en-US"/>
          </a:p>
        </p:txBody>
      </p:sp>
    </p:spTree>
    <p:extLst>
      <p:ext uri="{BB962C8B-B14F-4D97-AF65-F5344CB8AC3E}">
        <p14:creationId xmlns:p14="http://schemas.microsoft.com/office/powerpoint/2010/main" val="3946575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7406C-9A0C-091B-369D-49E1D94B39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138CA5D-93DA-F457-1030-A6D96A0C9F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BE133BC-0CC9-B035-D87A-9F52A959D0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6E5ADE-3EFC-86FC-C97C-83D776392F23}"/>
              </a:ext>
            </a:extLst>
          </p:cNvPr>
          <p:cNvSpPr>
            <a:spLocks noGrp="1"/>
          </p:cNvSpPr>
          <p:nvPr>
            <p:ph type="dt" sz="half" idx="10"/>
          </p:nvPr>
        </p:nvSpPr>
        <p:spPr/>
        <p:txBody>
          <a:bodyPr/>
          <a:lstStyle/>
          <a:p>
            <a:fld id="{35903F01-38B6-2542-9143-B3EA2A185472}" type="datetimeFigureOut">
              <a:rPr lang="en-US" smtClean="0"/>
              <a:t>9/29/23</a:t>
            </a:fld>
            <a:endParaRPr lang="en-US"/>
          </a:p>
        </p:txBody>
      </p:sp>
      <p:sp>
        <p:nvSpPr>
          <p:cNvPr id="6" name="Footer Placeholder 5">
            <a:extLst>
              <a:ext uri="{FF2B5EF4-FFF2-40B4-BE49-F238E27FC236}">
                <a16:creationId xmlns:a16="http://schemas.microsoft.com/office/drawing/2014/main" id="{F5C05FD5-F5ED-5358-5488-6DF469CFF7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79A123-C239-B9A0-0FD1-4ACA855F063F}"/>
              </a:ext>
            </a:extLst>
          </p:cNvPr>
          <p:cNvSpPr>
            <a:spLocks noGrp="1"/>
          </p:cNvSpPr>
          <p:nvPr>
            <p:ph type="sldNum" sz="quarter" idx="12"/>
          </p:nvPr>
        </p:nvSpPr>
        <p:spPr/>
        <p:txBody>
          <a:bodyPr/>
          <a:lstStyle/>
          <a:p>
            <a:fld id="{BD9F3214-F812-0345-B47A-C20BBB84DB3C}" type="slidenum">
              <a:rPr lang="en-US" smtClean="0"/>
              <a:t>‹#›</a:t>
            </a:fld>
            <a:endParaRPr lang="en-US"/>
          </a:p>
        </p:txBody>
      </p:sp>
    </p:spTree>
    <p:extLst>
      <p:ext uri="{BB962C8B-B14F-4D97-AF65-F5344CB8AC3E}">
        <p14:creationId xmlns:p14="http://schemas.microsoft.com/office/powerpoint/2010/main" val="1904917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B55222-EA77-EF88-1B55-81E7925D08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BE16ADB-7D56-6F3D-93E3-8F287C68A5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62B47B-518A-EFAB-4F81-C1F6D9D901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903F01-38B6-2542-9143-B3EA2A185472}" type="datetimeFigureOut">
              <a:rPr lang="en-US" smtClean="0"/>
              <a:t>9/29/23</a:t>
            </a:fld>
            <a:endParaRPr lang="en-US"/>
          </a:p>
        </p:txBody>
      </p:sp>
      <p:sp>
        <p:nvSpPr>
          <p:cNvPr id="5" name="Footer Placeholder 4">
            <a:extLst>
              <a:ext uri="{FF2B5EF4-FFF2-40B4-BE49-F238E27FC236}">
                <a16:creationId xmlns:a16="http://schemas.microsoft.com/office/drawing/2014/main" id="{4F21DE5E-AAC7-EAAB-0E97-D3EA28690C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C01FF00-9525-0A91-0A2C-02E5C2C891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9F3214-F812-0345-B47A-C20BBB84DB3C}" type="slidenum">
              <a:rPr lang="en-US" smtClean="0"/>
              <a:t>‹#›</a:t>
            </a:fld>
            <a:endParaRPr lang="en-US"/>
          </a:p>
        </p:txBody>
      </p:sp>
    </p:spTree>
    <p:extLst>
      <p:ext uri="{BB962C8B-B14F-4D97-AF65-F5344CB8AC3E}">
        <p14:creationId xmlns:p14="http://schemas.microsoft.com/office/powerpoint/2010/main" val="34984979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http://www.ecfr.gov/"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dnr.alaska.gov/ola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doa.alaska.gov/dof/forms/resource/EDI_agreement.pdf" TargetMode="External"/><Relationship Id="rId4" Type="http://schemas.openxmlformats.org/officeDocument/2006/relationships/hyperlink" Target="https://iris-vss.alaska.gov/PRDVSS1X1/Advantage4"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iris-vss.alaska.gov/PRDVSS1X1/Advantage4"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iris-vss.alaska.gov/PRDVSS1X1/Advantage4"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dnr.alaska.gov/olas/"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5A61CD8-3E1C-A0E0-F551-E6AC08B16199}"/>
              </a:ext>
            </a:extLst>
          </p:cNvPr>
          <p:cNvSpPr/>
          <p:nvPr/>
        </p:nvSpPr>
        <p:spPr>
          <a:xfrm>
            <a:off x="0" y="6151417"/>
            <a:ext cx="12192000" cy="706583"/>
          </a:xfrm>
          <a:prstGeom prst="rect">
            <a:avLst/>
          </a:prstGeom>
          <a:solidFill>
            <a:srgbClr val="2521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10;&#10;Description automatically generated">
            <a:extLst>
              <a:ext uri="{FF2B5EF4-FFF2-40B4-BE49-F238E27FC236}">
                <a16:creationId xmlns:a16="http://schemas.microsoft.com/office/drawing/2014/main" id="{471EF88F-150A-1D3E-6BF0-545AFCC36532}"/>
              </a:ext>
            </a:extLst>
          </p:cNvPr>
          <p:cNvPicPr>
            <a:picLocks noChangeAspect="1"/>
          </p:cNvPicPr>
          <p:nvPr/>
        </p:nvPicPr>
        <p:blipFill>
          <a:blip r:embed="rId3"/>
          <a:stretch>
            <a:fillRect/>
          </a:stretch>
        </p:blipFill>
        <p:spPr>
          <a:xfrm>
            <a:off x="5241718" y="3522993"/>
            <a:ext cx="1708564" cy="1494993"/>
          </a:xfrm>
          <a:prstGeom prst="rect">
            <a:avLst/>
          </a:prstGeom>
        </p:spPr>
      </p:pic>
      <p:sp>
        <p:nvSpPr>
          <p:cNvPr id="2" name="Rectangle 2">
            <a:extLst>
              <a:ext uri="{FF2B5EF4-FFF2-40B4-BE49-F238E27FC236}">
                <a16:creationId xmlns:a16="http://schemas.microsoft.com/office/drawing/2014/main" id="{19192B72-A9C0-6676-FE19-B11028E74979}"/>
              </a:ext>
            </a:extLst>
          </p:cNvPr>
          <p:cNvSpPr txBox="1">
            <a:spLocks/>
          </p:cNvSpPr>
          <p:nvPr/>
        </p:nvSpPr>
        <p:spPr>
          <a:xfrm>
            <a:off x="2163400" y="617043"/>
            <a:ext cx="8162607" cy="2991187"/>
          </a:xfrm>
          <a:prstGeom prst="rect">
            <a:avLst/>
          </a:prstGeom>
        </p:spPr>
        <p:txBody>
          <a:bodyPr vert="horz" lIns="45719" tIns="45719" rIns="45719" bIns="45719"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defTabSz="379842">
              <a:spcAft>
                <a:spcPts val="600"/>
              </a:spcAft>
              <a:defRPr sz="5025">
                <a:solidFill>
                  <a:srgbClr val="454545"/>
                </a:solidFill>
              </a:defRPr>
            </a:pPr>
            <a:r>
              <a:rPr lang="en-US" sz="5400" b="1" kern="1200" spc="300" dirty="0">
                <a:solidFill>
                  <a:srgbClr val="252160"/>
                </a:solidFill>
                <a:latin typeface="Avenir Medium" panose="02000503020000020003" pitchFamily="2" charset="0"/>
              </a:rPr>
              <a:t>VOLUNTEER FIRE CAPACITY GRANTS</a:t>
            </a:r>
          </a:p>
          <a:p>
            <a:pPr defTabSz="379842">
              <a:spcAft>
                <a:spcPts val="600"/>
              </a:spcAft>
              <a:defRPr sz="4221">
                <a:solidFill>
                  <a:srgbClr val="454545"/>
                </a:solidFill>
              </a:defRPr>
            </a:pPr>
            <a:r>
              <a:rPr lang="en-US" sz="1400" kern="1200" dirty="0">
                <a:solidFill>
                  <a:srgbClr val="252160"/>
                </a:solidFill>
                <a:latin typeface="Avenir Light" panose="020B0402020203020204" pitchFamily="34" charset="77"/>
              </a:rPr>
              <a:t>(formerly known as VFA )</a:t>
            </a:r>
            <a:endParaRPr lang="en-US" sz="3200" dirty="0">
              <a:solidFill>
                <a:srgbClr val="252160"/>
              </a:solidFill>
              <a:latin typeface="Avenir Light" panose="020B0402020203020204" pitchFamily="34" charset="77"/>
            </a:endParaRPr>
          </a:p>
        </p:txBody>
      </p:sp>
      <p:cxnSp>
        <p:nvCxnSpPr>
          <p:cNvPr id="3" name="Straight Connector 2">
            <a:extLst>
              <a:ext uri="{FF2B5EF4-FFF2-40B4-BE49-F238E27FC236}">
                <a16:creationId xmlns:a16="http://schemas.microsoft.com/office/drawing/2014/main" id="{81CE1013-7264-E2E5-650F-BE782D920552}"/>
              </a:ext>
            </a:extLst>
          </p:cNvPr>
          <p:cNvCxnSpPr>
            <a:cxnSpLocks/>
          </p:cNvCxnSpPr>
          <p:nvPr/>
        </p:nvCxnSpPr>
        <p:spPr>
          <a:xfrm>
            <a:off x="2725524" y="3429000"/>
            <a:ext cx="7038358" cy="0"/>
          </a:xfrm>
          <a:prstGeom prst="line">
            <a:avLst/>
          </a:prstGeom>
          <a:ln w="57150">
            <a:solidFill>
              <a:srgbClr val="FFB813"/>
            </a:solidFill>
          </a:ln>
        </p:spPr>
        <p:style>
          <a:lnRef idx="1">
            <a:schemeClr val="accent2"/>
          </a:lnRef>
          <a:fillRef idx="0">
            <a:schemeClr val="accent2"/>
          </a:fillRef>
          <a:effectRef idx="0">
            <a:schemeClr val="accent2"/>
          </a:effectRef>
          <a:fontRef idx="minor">
            <a:schemeClr val="tx1"/>
          </a:fontRef>
        </p:style>
      </p:cxnSp>
      <p:sp>
        <p:nvSpPr>
          <p:cNvPr id="4" name="Rectangle 3">
            <a:extLst>
              <a:ext uri="{FF2B5EF4-FFF2-40B4-BE49-F238E27FC236}">
                <a16:creationId xmlns:a16="http://schemas.microsoft.com/office/drawing/2014/main" id="{D078B753-AB25-E75E-1381-2810AA05BCDB}"/>
              </a:ext>
            </a:extLst>
          </p:cNvPr>
          <p:cNvSpPr txBox="1">
            <a:spLocks/>
          </p:cNvSpPr>
          <p:nvPr/>
        </p:nvSpPr>
        <p:spPr>
          <a:xfrm>
            <a:off x="3768434" y="4890140"/>
            <a:ext cx="4655127" cy="1104996"/>
          </a:xfrm>
          <a:prstGeom prst="rect">
            <a:avLst/>
          </a:prstGeom>
        </p:spPr>
        <p:txBody>
          <a:bodyPr vert="horz" lIns="45719" tIns="45719" rIns="45719" bIns="45719"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defTabSz="419526">
              <a:lnSpc>
                <a:spcPct val="150000"/>
              </a:lnSpc>
              <a:spcBef>
                <a:spcPts val="0"/>
              </a:spcBef>
              <a:defRPr sz="1036" i="1">
                <a:solidFill>
                  <a:schemeClr val="accent1"/>
                </a:solidFill>
              </a:defRPr>
            </a:pPr>
            <a:r>
              <a:rPr lang="en-US" sz="1600" b="1" i="1" kern="1200" dirty="0">
                <a:solidFill>
                  <a:srgbClr val="252160"/>
                </a:solidFill>
                <a:latin typeface="Avenir Black Oblique" panose="02000503020000020003" pitchFamily="2" charset="0"/>
                <a:ea typeface="+mn-ea"/>
                <a:cs typeface="+mn-cs"/>
              </a:rPr>
              <a:t>STATE OF ALASKA</a:t>
            </a:r>
          </a:p>
          <a:p>
            <a:pPr algn="l" defTabSz="419526">
              <a:lnSpc>
                <a:spcPct val="150000"/>
              </a:lnSpc>
              <a:spcBef>
                <a:spcPts val="0"/>
              </a:spcBef>
              <a:defRPr sz="1036" i="1">
                <a:solidFill>
                  <a:schemeClr val="accent1"/>
                </a:solidFill>
              </a:defRPr>
            </a:pPr>
            <a:r>
              <a:rPr lang="en-US" sz="1600" b="1" kern="1200" dirty="0">
                <a:solidFill>
                  <a:srgbClr val="252160"/>
                </a:solidFill>
                <a:latin typeface="Avenir Black" panose="02000503020000020003" pitchFamily="2" charset="0"/>
              </a:rPr>
              <a:t>DIVISION OF FORESTRY &amp; FIRE PROTECTION</a:t>
            </a:r>
            <a:endParaRPr lang="en-US" sz="1600" b="1" i="1" kern="1200" dirty="0">
              <a:solidFill>
                <a:srgbClr val="252160"/>
              </a:solidFill>
              <a:latin typeface="Avenir Black Oblique" panose="02000503020000020003" pitchFamily="2" charset="0"/>
              <a:ea typeface="+mn-ea"/>
              <a:cs typeface="+mn-cs"/>
            </a:endParaRPr>
          </a:p>
        </p:txBody>
      </p:sp>
      <p:sp>
        <p:nvSpPr>
          <p:cNvPr id="12" name="TextBox 11">
            <a:extLst>
              <a:ext uri="{FF2B5EF4-FFF2-40B4-BE49-F238E27FC236}">
                <a16:creationId xmlns:a16="http://schemas.microsoft.com/office/drawing/2014/main" id="{0A78E528-986A-CBAA-E5DB-F2E12BFCCFCF}"/>
              </a:ext>
            </a:extLst>
          </p:cNvPr>
          <p:cNvSpPr txBox="1"/>
          <p:nvPr/>
        </p:nvSpPr>
        <p:spPr>
          <a:xfrm>
            <a:off x="132937" y="6320042"/>
            <a:ext cx="1773382" cy="369332"/>
          </a:xfrm>
          <a:prstGeom prst="rect">
            <a:avLst/>
          </a:prstGeom>
          <a:noFill/>
        </p:spPr>
        <p:txBody>
          <a:bodyPr wrap="square" rtlCol="0">
            <a:spAutoFit/>
          </a:bodyPr>
          <a:lstStyle/>
          <a:p>
            <a:r>
              <a:rPr lang="en-US" b="1" dirty="0">
                <a:solidFill>
                  <a:srgbClr val="FFB813"/>
                </a:solidFill>
                <a:latin typeface="Avenir Black" panose="02000503020000020003" pitchFamily="2" charset="0"/>
              </a:rPr>
              <a:t>October 2023</a:t>
            </a:r>
          </a:p>
        </p:txBody>
      </p:sp>
      <p:pic>
        <p:nvPicPr>
          <p:cNvPr id="13" name="Picture 12" descr="Logo&#10;&#10;Description automatically generated">
            <a:extLst>
              <a:ext uri="{FF2B5EF4-FFF2-40B4-BE49-F238E27FC236}">
                <a16:creationId xmlns:a16="http://schemas.microsoft.com/office/drawing/2014/main" id="{D82F2574-2521-77DA-55C0-D689A92A02F7}"/>
              </a:ext>
            </a:extLst>
          </p:cNvPr>
          <p:cNvPicPr>
            <a:picLocks noChangeAspect="1"/>
          </p:cNvPicPr>
          <p:nvPr/>
        </p:nvPicPr>
        <p:blipFill>
          <a:blip r:embed="rId3"/>
          <a:stretch>
            <a:fillRect/>
          </a:stretch>
        </p:blipFill>
        <p:spPr>
          <a:xfrm>
            <a:off x="11305308" y="6116780"/>
            <a:ext cx="886692" cy="775855"/>
          </a:xfrm>
          <a:prstGeom prst="rect">
            <a:avLst/>
          </a:prstGeom>
        </p:spPr>
      </p:pic>
    </p:spTree>
    <p:extLst>
      <p:ext uri="{BB962C8B-B14F-4D97-AF65-F5344CB8AC3E}">
        <p14:creationId xmlns:p14="http://schemas.microsoft.com/office/powerpoint/2010/main" val="475926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5A61CD8-3E1C-A0E0-F551-E6AC08B16199}"/>
              </a:ext>
            </a:extLst>
          </p:cNvPr>
          <p:cNvSpPr/>
          <p:nvPr/>
        </p:nvSpPr>
        <p:spPr>
          <a:xfrm>
            <a:off x="0" y="6096000"/>
            <a:ext cx="12192000" cy="762000"/>
          </a:xfrm>
          <a:prstGeom prst="rect">
            <a:avLst/>
          </a:prstGeom>
          <a:solidFill>
            <a:srgbClr val="2521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10;&#10;Description automatically generated">
            <a:extLst>
              <a:ext uri="{FF2B5EF4-FFF2-40B4-BE49-F238E27FC236}">
                <a16:creationId xmlns:a16="http://schemas.microsoft.com/office/drawing/2014/main" id="{471EF88F-150A-1D3E-6BF0-545AFCC36532}"/>
              </a:ext>
            </a:extLst>
          </p:cNvPr>
          <p:cNvPicPr>
            <a:picLocks noChangeAspect="1"/>
          </p:cNvPicPr>
          <p:nvPr/>
        </p:nvPicPr>
        <p:blipFill>
          <a:blip r:embed="rId3"/>
          <a:stretch>
            <a:fillRect/>
          </a:stretch>
        </p:blipFill>
        <p:spPr>
          <a:xfrm>
            <a:off x="11097490" y="6096000"/>
            <a:ext cx="870857" cy="762000"/>
          </a:xfrm>
          <a:prstGeom prst="rect">
            <a:avLst/>
          </a:prstGeom>
        </p:spPr>
      </p:pic>
      <p:sp>
        <p:nvSpPr>
          <p:cNvPr id="7" name="TextBox 6">
            <a:extLst>
              <a:ext uri="{FF2B5EF4-FFF2-40B4-BE49-F238E27FC236}">
                <a16:creationId xmlns:a16="http://schemas.microsoft.com/office/drawing/2014/main" id="{6FA517E3-E218-2A8B-9940-4B2F42628181}"/>
              </a:ext>
            </a:extLst>
          </p:cNvPr>
          <p:cNvSpPr txBox="1"/>
          <p:nvPr/>
        </p:nvSpPr>
        <p:spPr>
          <a:xfrm>
            <a:off x="124692" y="6292334"/>
            <a:ext cx="1759527" cy="369332"/>
          </a:xfrm>
          <a:prstGeom prst="rect">
            <a:avLst/>
          </a:prstGeom>
          <a:noFill/>
        </p:spPr>
        <p:txBody>
          <a:bodyPr wrap="square" rtlCol="0">
            <a:spAutoFit/>
          </a:bodyPr>
          <a:lstStyle/>
          <a:p>
            <a:r>
              <a:rPr lang="en-US" b="1" dirty="0">
                <a:solidFill>
                  <a:srgbClr val="FFB813"/>
                </a:solidFill>
                <a:latin typeface="Avenir Black" panose="02000503020000020003" pitchFamily="2" charset="0"/>
              </a:rPr>
              <a:t>October 2023</a:t>
            </a:r>
          </a:p>
        </p:txBody>
      </p:sp>
      <p:sp>
        <p:nvSpPr>
          <p:cNvPr id="9" name="TextBox 8">
            <a:extLst>
              <a:ext uri="{FF2B5EF4-FFF2-40B4-BE49-F238E27FC236}">
                <a16:creationId xmlns:a16="http://schemas.microsoft.com/office/drawing/2014/main" id="{E5743414-39B2-CA65-25F0-076FB92486CF}"/>
              </a:ext>
            </a:extLst>
          </p:cNvPr>
          <p:cNvSpPr txBox="1"/>
          <p:nvPr/>
        </p:nvSpPr>
        <p:spPr>
          <a:xfrm>
            <a:off x="436418" y="203261"/>
            <a:ext cx="6975763" cy="1446550"/>
          </a:xfrm>
          <a:prstGeom prst="rect">
            <a:avLst/>
          </a:prstGeom>
          <a:noFill/>
        </p:spPr>
        <p:txBody>
          <a:bodyPr wrap="square">
            <a:spAutoFit/>
          </a:bodyPr>
          <a:lstStyle/>
          <a:p>
            <a:r>
              <a:rPr lang="en-US" sz="4400" b="1" dirty="0">
                <a:solidFill>
                  <a:srgbClr val="252160"/>
                </a:solidFill>
                <a:latin typeface="Avenir Black" panose="02000503020000020003" pitchFamily="2" charset="0"/>
              </a:rPr>
              <a:t>POST GRANT AWARD MEETING</a:t>
            </a:r>
          </a:p>
        </p:txBody>
      </p:sp>
      <p:sp>
        <p:nvSpPr>
          <p:cNvPr id="13" name="TextBox 12">
            <a:extLst>
              <a:ext uri="{FF2B5EF4-FFF2-40B4-BE49-F238E27FC236}">
                <a16:creationId xmlns:a16="http://schemas.microsoft.com/office/drawing/2014/main" id="{989D9E1C-700E-F73B-8B7B-41DB0E6B7454}"/>
              </a:ext>
            </a:extLst>
          </p:cNvPr>
          <p:cNvSpPr txBox="1"/>
          <p:nvPr/>
        </p:nvSpPr>
        <p:spPr>
          <a:xfrm>
            <a:off x="942919" y="2219198"/>
            <a:ext cx="10306161" cy="3046988"/>
          </a:xfrm>
          <a:prstGeom prst="rect">
            <a:avLst/>
          </a:prstGeom>
          <a:noFill/>
        </p:spPr>
        <p:txBody>
          <a:bodyPr wrap="square">
            <a:spAutoFit/>
          </a:bodyPr>
          <a:lstStyle/>
          <a:p>
            <a:r>
              <a:rPr lang="en-US" sz="2400" dirty="0">
                <a:latin typeface="Avenir Book" panose="02000503020000020003" pitchFamily="2" charset="0"/>
              </a:rPr>
              <a:t>The Division will notify all VFDs who applied for funding for VFC funding of award amounts, if any, through an email generated within VFC OLAS.</a:t>
            </a:r>
          </a:p>
          <a:p>
            <a:endParaRPr lang="en-US" sz="2400" dirty="0">
              <a:latin typeface="Avenir Book" panose="02000503020000020003" pitchFamily="2" charset="0"/>
            </a:endParaRPr>
          </a:p>
          <a:p>
            <a:r>
              <a:rPr lang="en-US" sz="2400" dirty="0">
                <a:latin typeface="Avenir Book" panose="02000503020000020003" pitchFamily="2" charset="0"/>
              </a:rPr>
              <a:t>Awards will be distributed electronic checks in late spring/early summer. Expect to also receive a letter from the Division outlining grant compliance requirements and the post award documentation VFDs need to provide to their local DOF office. Compliance documentation must be submitted by October 31 of the following year. </a:t>
            </a:r>
          </a:p>
        </p:txBody>
      </p:sp>
      <p:cxnSp>
        <p:nvCxnSpPr>
          <p:cNvPr id="14" name="Straight Connector 13">
            <a:extLst>
              <a:ext uri="{FF2B5EF4-FFF2-40B4-BE49-F238E27FC236}">
                <a16:creationId xmlns:a16="http://schemas.microsoft.com/office/drawing/2014/main" id="{67DE6745-00D4-C6BB-3306-CCB73DBDFE08}"/>
              </a:ext>
            </a:extLst>
          </p:cNvPr>
          <p:cNvCxnSpPr>
            <a:cxnSpLocks/>
          </p:cNvCxnSpPr>
          <p:nvPr/>
        </p:nvCxnSpPr>
        <p:spPr>
          <a:xfrm>
            <a:off x="584997" y="1649811"/>
            <a:ext cx="7038358" cy="0"/>
          </a:xfrm>
          <a:prstGeom prst="line">
            <a:avLst/>
          </a:prstGeom>
          <a:ln w="57150">
            <a:solidFill>
              <a:srgbClr val="FFB813"/>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623549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5A61CD8-3E1C-A0E0-F551-E6AC08B16199}"/>
              </a:ext>
            </a:extLst>
          </p:cNvPr>
          <p:cNvSpPr/>
          <p:nvPr/>
        </p:nvSpPr>
        <p:spPr>
          <a:xfrm>
            <a:off x="0" y="6096000"/>
            <a:ext cx="12192000" cy="762000"/>
          </a:xfrm>
          <a:prstGeom prst="rect">
            <a:avLst/>
          </a:prstGeom>
          <a:solidFill>
            <a:srgbClr val="2521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10;&#10;Description automatically generated">
            <a:extLst>
              <a:ext uri="{FF2B5EF4-FFF2-40B4-BE49-F238E27FC236}">
                <a16:creationId xmlns:a16="http://schemas.microsoft.com/office/drawing/2014/main" id="{471EF88F-150A-1D3E-6BF0-545AFCC36532}"/>
              </a:ext>
            </a:extLst>
          </p:cNvPr>
          <p:cNvPicPr>
            <a:picLocks noChangeAspect="1"/>
          </p:cNvPicPr>
          <p:nvPr/>
        </p:nvPicPr>
        <p:blipFill>
          <a:blip r:embed="rId3"/>
          <a:stretch>
            <a:fillRect/>
          </a:stretch>
        </p:blipFill>
        <p:spPr>
          <a:xfrm>
            <a:off x="11097490" y="6096000"/>
            <a:ext cx="870857" cy="762000"/>
          </a:xfrm>
          <a:prstGeom prst="rect">
            <a:avLst/>
          </a:prstGeom>
        </p:spPr>
      </p:pic>
      <p:sp>
        <p:nvSpPr>
          <p:cNvPr id="7" name="TextBox 6">
            <a:extLst>
              <a:ext uri="{FF2B5EF4-FFF2-40B4-BE49-F238E27FC236}">
                <a16:creationId xmlns:a16="http://schemas.microsoft.com/office/drawing/2014/main" id="{6FA517E3-E218-2A8B-9940-4B2F42628181}"/>
              </a:ext>
            </a:extLst>
          </p:cNvPr>
          <p:cNvSpPr txBox="1"/>
          <p:nvPr/>
        </p:nvSpPr>
        <p:spPr>
          <a:xfrm>
            <a:off x="124692" y="6292334"/>
            <a:ext cx="1759527" cy="369332"/>
          </a:xfrm>
          <a:prstGeom prst="rect">
            <a:avLst/>
          </a:prstGeom>
          <a:noFill/>
        </p:spPr>
        <p:txBody>
          <a:bodyPr wrap="square" rtlCol="0">
            <a:spAutoFit/>
          </a:bodyPr>
          <a:lstStyle/>
          <a:p>
            <a:r>
              <a:rPr lang="en-US" b="1" dirty="0">
                <a:solidFill>
                  <a:srgbClr val="FFB813"/>
                </a:solidFill>
                <a:latin typeface="Avenir Black" panose="02000503020000020003" pitchFamily="2" charset="0"/>
              </a:rPr>
              <a:t>October 2023</a:t>
            </a:r>
          </a:p>
        </p:txBody>
      </p:sp>
      <p:sp>
        <p:nvSpPr>
          <p:cNvPr id="9" name="TextBox 8">
            <a:extLst>
              <a:ext uri="{FF2B5EF4-FFF2-40B4-BE49-F238E27FC236}">
                <a16:creationId xmlns:a16="http://schemas.microsoft.com/office/drawing/2014/main" id="{E5743414-39B2-CA65-25F0-076FB92486CF}"/>
              </a:ext>
            </a:extLst>
          </p:cNvPr>
          <p:cNvSpPr txBox="1"/>
          <p:nvPr/>
        </p:nvSpPr>
        <p:spPr>
          <a:xfrm>
            <a:off x="436418" y="684036"/>
            <a:ext cx="7186937" cy="769441"/>
          </a:xfrm>
          <a:prstGeom prst="rect">
            <a:avLst/>
          </a:prstGeom>
          <a:noFill/>
        </p:spPr>
        <p:txBody>
          <a:bodyPr wrap="square">
            <a:spAutoFit/>
          </a:bodyPr>
          <a:lstStyle/>
          <a:p>
            <a:r>
              <a:rPr lang="en-US" sz="4400" b="1" dirty="0">
                <a:solidFill>
                  <a:srgbClr val="252160"/>
                </a:solidFill>
                <a:latin typeface="Avenir Black" panose="02000503020000020003" pitchFamily="2" charset="0"/>
              </a:rPr>
              <a:t>VFC RECORD KEEPING</a:t>
            </a:r>
          </a:p>
        </p:txBody>
      </p:sp>
      <p:cxnSp>
        <p:nvCxnSpPr>
          <p:cNvPr id="14" name="Straight Connector 13">
            <a:extLst>
              <a:ext uri="{FF2B5EF4-FFF2-40B4-BE49-F238E27FC236}">
                <a16:creationId xmlns:a16="http://schemas.microsoft.com/office/drawing/2014/main" id="{67DE6745-00D4-C6BB-3306-CCB73DBDFE08}"/>
              </a:ext>
            </a:extLst>
          </p:cNvPr>
          <p:cNvCxnSpPr>
            <a:cxnSpLocks/>
          </p:cNvCxnSpPr>
          <p:nvPr/>
        </p:nvCxnSpPr>
        <p:spPr>
          <a:xfrm>
            <a:off x="584997" y="1649811"/>
            <a:ext cx="7038358" cy="0"/>
          </a:xfrm>
          <a:prstGeom prst="line">
            <a:avLst/>
          </a:prstGeom>
          <a:ln w="57150">
            <a:solidFill>
              <a:srgbClr val="FFB813"/>
            </a:solidFill>
          </a:ln>
        </p:spPr>
        <p:style>
          <a:lnRef idx="1">
            <a:schemeClr val="accent2"/>
          </a:lnRef>
          <a:fillRef idx="0">
            <a:schemeClr val="accent2"/>
          </a:fillRef>
          <a:effectRef idx="0">
            <a:schemeClr val="accent2"/>
          </a:effectRef>
          <a:fontRef idx="minor">
            <a:schemeClr val="tx1"/>
          </a:fontRef>
        </p:style>
      </p:cxnSp>
      <p:sp>
        <p:nvSpPr>
          <p:cNvPr id="3" name="TextBox 2">
            <a:extLst>
              <a:ext uri="{FF2B5EF4-FFF2-40B4-BE49-F238E27FC236}">
                <a16:creationId xmlns:a16="http://schemas.microsoft.com/office/drawing/2014/main" id="{E790BBE4-466C-D1B5-037F-37DEC18B8F24}"/>
              </a:ext>
            </a:extLst>
          </p:cNvPr>
          <p:cNvSpPr txBox="1"/>
          <p:nvPr/>
        </p:nvSpPr>
        <p:spPr>
          <a:xfrm>
            <a:off x="758165" y="1924020"/>
            <a:ext cx="10774753" cy="3354765"/>
          </a:xfrm>
          <a:prstGeom prst="rect">
            <a:avLst/>
          </a:prstGeom>
          <a:noFill/>
        </p:spPr>
        <p:txBody>
          <a:bodyPr wrap="square">
            <a:spAutoFit/>
          </a:bodyPr>
          <a:lstStyle/>
          <a:p>
            <a:pPr marL="194310" indent="-194310" defTabSz="582930">
              <a:lnSpc>
                <a:spcPct val="150000"/>
              </a:lnSpc>
              <a:spcBef>
                <a:spcPts val="1200"/>
              </a:spcBef>
              <a:buClr>
                <a:srgbClr val="FFB813"/>
              </a:buClr>
              <a:buFont typeface="Wingdings" pitchFamily="2" charset="2"/>
              <a:buChar char="ü"/>
              <a:defRPr sz="1190"/>
            </a:pPr>
            <a:r>
              <a:rPr lang="en-US" sz="1600" dirty="0">
                <a:latin typeface="Avenir Medium" panose="02000503020000020003" pitchFamily="2" charset="0"/>
              </a:rPr>
              <a:t>Establish a binder for your VFC application.</a:t>
            </a:r>
          </a:p>
          <a:p>
            <a:pPr marL="171450" indent="-171450" defTabSz="582930">
              <a:spcBef>
                <a:spcPts val="600"/>
              </a:spcBef>
              <a:buClr>
                <a:srgbClr val="FFB813"/>
              </a:buClr>
              <a:buSzTx/>
              <a:buFont typeface="Wingdings" pitchFamily="2" charset="2"/>
              <a:buChar char="ü"/>
              <a:defRPr sz="1190"/>
            </a:pPr>
            <a:r>
              <a:rPr lang="en-US" sz="1600" dirty="0">
                <a:latin typeface="Avenir Medium" panose="02000503020000020003" pitchFamily="2" charset="0"/>
              </a:rPr>
              <a:t>Print your VFC OLAS application. Keep copies of application, documentation of match and assurances &amp; certifications.</a:t>
            </a:r>
          </a:p>
          <a:p>
            <a:pPr marL="194310" indent="-194310" defTabSz="582930">
              <a:lnSpc>
                <a:spcPct val="150000"/>
              </a:lnSpc>
              <a:buClr>
                <a:srgbClr val="FFB813"/>
              </a:buClr>
              <a:buFont typeface="Wingdings" pitchFamily="2" charset="2"/>
              <a:buChar char="ü"/>
              <a:defRPr sz="1190"/>
            </a:pPr>
            <a:r>
              <a:rPr lang="en-US" sz="1600" dirty="0">
                <a:latin typeface="Avenir Medium" panose="02000503020000020003" pitchFamily="2" charset="0"/>
              </a:rPr>
              <a:t>Keep copies of notes and correspondence,</a:t>
            </a:r>
          </a:p>
          <a:p>
            <a:pPr marL="194310" indent="-194310" defTabSz="582930">
              <a:spcBef>
                <a:spcPts val="600"/>
              </a:spcBef>
              <a:buClr>
                <a:srgbClr val="FFB813"/>
              </a:buClr>
              <a:buFont typeface="Wingdings" pitchFamily="2" charset="2"/>
              <a:buChar char="ü"/>
              <a:defRPr sz="1190"/>
            </a:pPr>
            <a:r>
              <a:rPr lang="en-US" sz="1600" dirty="0">
                <a:latin typeface="Avenir Medium" panose="02000503020000020003" pitchFamily="2" charset="0"/>
              </a:rPr>
              <a:t>Prior to the next grant cycle (November 1</a:t>
            </a:r>
            <a:r>
              <a:rPr lang="en-US" sz="1600" baseline="30000" dirty="0">
                <a:latin typeface="Avenir Medium" panose="02000503020000020003" pitchFamily="2" charset="0"/>
              </a:rPr>
              <a:t>st</a:t>
            </a:r>
            <a:r>
              <a:rPr lang="en-US" sz="1600" dirty="0">
                <a:latin typeface="Avenir Medium" panose="02000503020000020003" pitchFamily="2" charset="0"/>
              </a:rPr>
              <a:t>) submit to your local DOF office copies of receipts for equipment purchased with previous year grant award funds, copies of training rosters if training was funded, training materials purchased, etc. All funds granted must be used for items specified in the application. </a:t>
            </a:r>
          </a:p>
          <a:p>
            <a:pPr marL="194310" indent="-194310" defTabSz="582930">
              <a:spcBef>
                <a:spcPts val="600"/>
              </a:spcBef>
              <a:buClr>
                <a:srgbClr val="FFB813"/>
              </a:buClr>
              <a:buFont typeface="Wingdings" pitchFamily="2" charset="2"/>
              <a:buChar char="ü"/>
              <a:defRPr sz="1190"/>
            </a:pPr>
            <a:r>
              <a:rPr lang="en-US" sz="1600" dirty="0">
                <a:latin typeface="Avenir Medium" panose="02000503020000020003" pitchFamily="2" charset="0"/>
              </a:rPr>
              <a:t>Keep records for 5 years from grant awards unless an audit is taking place, then keep for 3 years after conclusion of the audit. </a:t>
            </a:r>
          </a:p>
          <a:p>
            <a:pPr marL="194310" indent="-194310" defTabSz="582930">
              <a:spcBef>
                <a:spcPts val="600"/>
              </a:spcBef>
              <a:buClr>
                <a:srgbClr val="FFB813"/>
              </a:buClr>
              <a:buFont typeface="Wingdings" pitchFamily="2" charset="2"/>
              <a:buChar char="ü"/>
              <a:defRPr sz="1190"/>
            </a:pPr>
            <a:r>
              <a:rPr lang="en-US" sz="1600" dirty="0">
                <a:latin typeface="Avenir Medium" panose="02000503020000020003" pitchFamily="2" charset="0"/>
              </a:rPr>
              <a:t>Establish and maintain an equipment and supply tracking system to track items purchased with VFC funds. Refer to the 2024 VFC Manual. </a:t>
            </a:r>
          </a:p>
        </p:txBody>
      </p:sp>
    </p:spTree>
    <p:extLst>
      <p:ext uri="{BB962C8B-B14F-4D97-AF65-F5344CB8AC3E}">
        <p14:creationId xmlns:p14="http://schemas.microsoft.com/office/powerpoint/2010/main" val="1610503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5A61CD8-3E1C-A0E0-F551-E6AC08B16199}"/>
              </a:ext>
            </a:extLst>
          </p:cNvPr>
          <p:cNvSpPr/>
          <p:nvPr/>
        </p:nvSpPr>
        <p:spPr>
          <a:xfrm>
            <a:off x="0" y="6151417"/>
            <a:ext cx="12192000" cy="706583"/>
          </a:xfrm>
          <a:prstGeom prst="rect">
            <a:avLst/>
          </a:prstGeom>
          <a:solidFill>
            <a:srgbClr val="2521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10;&#10;Description automatically generated">
            <a:extLst>
              <a:ext uri="{FF2B5EF4-FFF2-40B4-BE49-F238E27FC236}">
                <a16:creationId xmlns:a16="http://schemas.microsoft.com/office/drawing/2014/main" id="{471EF88F-150A-1D3E-6BF0-545AFCC36532}"/>
              </a:ext>
            </a:extLst>
          </p:cNvPr>
          <p:cNvPicPr>
            <a:picLocks noChangeAspect="1"/>
          </p:cNvPicPr>
          <p:nvPr/>
        </p:nvPicPr>
        <p:blipFill>
          <a:blip r:embed="rId3"/>
          <a:stretch>
            <a:fillRect/>
          </a:stretch>
        </p:blipFill>
        <p:spPr>
          <a:xfrm>
            <a:off x="5224785" y="3167393"/>
            <a:ext cx="1708564" cy="1494993"/>
          </a:xfrm>
          <a:prstGeom prst="rect">
            <a:avLst/>
          </a:prstGeom>
        </p:spPr>
      </p:pic>
      <p:sp>
        <p:nvSpPr>
          <p:cNvPr id="2" name="Rectangle 2">
            <a:extLst>
              <a:ext uri="{FF2B5EF4-FFF2-40B4-BE49-F238E27FC236}">
                <a16:creationId xmlns:a16="http://schemas.microsoft.com/office/drawing/2014/main" id="{19192B72-A9C0-6676-FE19-B11028E74979}"/>
              </a:ext>
            </a:extLst>
          </p:cNvPr>
          <p:cNvSpPr txBox="1">
            <a:spLocks/>
          </p:cNvSpPr>
          <p:nvPr/>
        </p:nvSpPr>
        <p:spPr>
          <a:xfrm>
            <a:off x="2708592" y="322519"/>
            <a:ext cx="6740949" cy="2991187"/>
          </a:xfrm>
          <a:prstGeom prst="rect">
            <a:avLst/>
          </a:prstGeom>
        </p:spPr>
        <p:txBody>
          <a:bodyPr vert="horz" lIns="45719" tIns="45719" rIns="45719" bIns="45719"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defTabSz="379842">
              <a:spcAft>
                <a:spcPts val="600"/>
              </a:spcAft>
              <a:defRPr sz="5025">
                <a:solidFill>
                  <a:srgbClr val="454545"/>
                </a:solidFill>
              </a:defRPr>
            </a:pPr>
            <a:r>
              <a:rPr lang="en-US" sz="5400" b="1" kern="1200" spc="300" dirty="0">
                <a:solidFill>
                  <a:srgbClr val="252160"/>
                </a:solidFill>
                <a:latin typeface="Avenir Medium" panose="02000503020000020003" pitchFamily="2" charset="0"/>
              </a:rPr>
              <a:t>THANK YOU</a:t>
            </a:r>
          </a:p>
        </p:txBody>
      </p:sp>
      <p:cxnSp>
        <p:nvCxnSpPr>
          <p:cNvPr id="3" name="Straight Connector 2">
            <a:extLst>
              <a:ext uri="{FF2B5EF4-FFF2-40B4-BE49-F238E27FC236}">
                <a16:creationId xmlns:a16="http://schemas.microsoft.com/office/drawing/2014/main" id="{81CE1013-7264-E2E5-650F-BE782D920552}"/>
              </a:ext>
            </a:extLst>
          </p:cNvPr>
          <p:cNvCxnSpPr>
            <a:cxnSpLocks/>
          </p:cNvCxnSpPr>
          <p:nvPr/>
        </p:nvCxnSpPr>
        <p:spPr>
          <a:xfrm>
            <a:off x="2708592" y="2591659"/>
            <a:ext cx="7038358" cy="0"/>
          </a:xfrm>
          <a:prstGeom prst="line">
            <a:avLst/>
          </a:prstGeom>
          <a:ln w="57150">
            <a:solidFill>
              <a:srgbClr val="FFB813"/>
            </a:solidFill>
          </a:ln>
        </p:spPr>
        <p:style>
          <a:lnRef idx="1">
            <a:schemeClr val="accent2"/>
          </a:lnRef>
          <a:fillRef idx="0">
            <a:schemeClr val="accent2"/>
          </a:fillRef>
          <a:effectRef idx="0">
            <a:schemeClr val="accent2"/>
          </a:effectRef>
          <a:fontRef idx="minor">
            <a:schemeClr val="tx1"/>
          </a:fontRef>
        </p:style>
      </p:cxnSp>
      <p:sp>
        <p:nvSpPr>
          <p:cNvPr id="4" name="Rectangle 3">
            <a:extLst>
              <a:ext uri="{FF2B5EF4-FFF2-40B4-BE49-F238E27FC236}">
                <a16:creationId xmlns:a16="http://schemas.microsoft.com/office/drawing/2014/main" id="{D078B753-AB25-E75E-1381-2810AA05BCDB}"/>
              </a:ext>
            </a:extLst>
          </p:cNvPr>
          <p:cNvSpPr txBox="1">
            <a:spLocks/>
          </p:cNvSpPr>
          <p:nvPr/>
        </p:nvSpPr>
        <p:spPr>
          <a:xfrm>
            <a:off x="3751501" y="4534540"/>
            <a:ext cx="4655127" cy="1104996"/>
          </a:xfrm>
          <a:prstGeom prst="rect">
            <a:avLst/>
          </a:prstGeom>
        </p:spPr>
        <p:txBody>
          <a:bodyPr vert="horz" lIns="45719" tIns="45719" rIns="45719" bIns="45719"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defTabSz="419526">
              <a:lnSpc>
                <a:spcPct val="150000"/>
              </a:lnSpc>
              <a:spcBef>
                <a:spcPts val="0"/>
              </a:spcBef>
              <a:defRPr sz="1036" i="1">
                <a:solidFill>
                  <a:schemeClr val="accent1"/>
                </a:solidFill>
              </a:defRPr>
            </a:pPr>
            <a:r>
              <a:rPr lang="en-US" sz="1600" b="1" i="1" kern="1200" dirty="0">
                <a:solidFill>
                  <a:srgbClr val="252160"/>
                </a:solidFill>
                <a:latin typeface="Avenir Black Oblique" panose="02000503020000020003" pitchFamily="2" charset="0"/>
                <a:ea typeface="+mn-ea"/>
                <a:cs typeface="+mn-cs"/>
              </a:rPr>
              <a:t>STATE OF ALASKA</a:t>
            </a:r>
          </a:p>
          <a:p>
            <a:pPr algn="l" defTabSz="419526">
              <a:lnSpc>
                <a:spcPct val="150000"/>
              </a:lnSpc>
              <a:spcBef>
                <a:spcPts val="0"/>
              </a:spcBef>
              <a:defRPr sz="1036" i="1">
                <a:solidFill>
                  <a:schemeClr val="accent1"/>
                </a:solidFill>
              </a:defRPr>
            </a:pPr>
            <a:r>
              <a:rPr lang="en-US" sz="1600" b="1" kern="1200" dirty="0">
                <a:solidFill>
                  <a:srgbClr val="252160"/>
                </a:solidFill>
                <a:latin typeface="Avenir Black" panose="02000503020000020003" pitchFamily="2" charset="0"/>
              </a:rPr>
              <a:t>DIVISION OF FORESTRY &amp; FIRE PROTECTION</a:t>
            </a:r>
            <a:endParaRPr lang="en-US" sz="1600" b="1" i="1" kern="1200" dirty="0">
              <a:solidFill>
                <a:srgbClr val="252160"/>
              </a:solidFill>
              <a:latin typeface="Avenir Black Oblique" panose="02000503020000020003" pitchFamily="2" charset="0"/>
              <a:ea typeface="+mn-ea"/>
              <a:cs typeface="+mn-cs"/>
            </a:endParaRPr>
          </a:p>
        </p:txBody>
      </p:sp>
      <p:sp>
        <p:nvSpPr>
          <p:cNvPr id="12" name="TextBox 11">
            <a:extLst>
              <a:ext uri="{FF2B5EF4-FFF2-40B4-BE49-F238E27FC236}">
                <a16:creationId xmlns:a16="http://schemas.microsoft.com/office/drawing/2014/main" id="{0A78E528-986A-CBAA-E5DB-F2E12BFCCFCF}"/>
              </a:ext>
            </a:extLst>
          </p:cNvPr>
          <p:cNvSpPr txBox="1"/>
          <p:nvPr/>
        </p:nvSpPr>
        <p:spPr>
          <a:xfrm>
            <a:off x="132937" y="6320042"/>
            <a:ext cx="1773382" cy="369332"/>
          </a:xfrm>
          <a:prstGeom prst="rect">
            <a:avLst/>
          </a:prstGeom>
          <a:noFill/>
        </p:spPr>
        <p:txBody>
          <a:bodyPr wrap="square" rtlCol="0">
            <a:spAutoFit/>
          </a:bodyPr>
          <a:lstStyle/>
          <a:p>
            <a:r>
              <a:rPr lang="en-US" b="1" dirty="0">
                <a:solidFill>
                  <a:srgbClr val="FFB813"/>
                </a:solidFill>
                <a:latin typeface="Avenir Black" panose="02000503020000020003" pitchFamily="2" charset="0"/>
              </a:rPr>
              <a:t>October 2023</a:t>
            </a:r>
          </a:p>
        </p:txBody>
      </p:sp>
      <p:pic>
        <p:nvPicPr>
          <p:cNvPr id="13" name="Picture 12" descr="Logo&#10;&#10;Description automatically generated">
            <a:extLst>
              <a:ext uri="{FF2B5EF4-FFF2-40B4-BE49-F238E27FC236}">
                <a16:creationId xmlns:a16="http://schemas.microsoft.com/office/drawing/2014/main" id="{D82F2574-2521-77DA-55C0-D689A92A02F7}"/>
              </a:ext>
            </a:extLst>
          </p:cNvPr>
          <p:cNvPicPr>
            <a:picLocks noChangeAspect="1"/>
          </p:cNvPicPr>
          <p:nvPr/>
        </p:nvPicPr>
        <p:blipFill>
          <a:blip r:embed="rId3"/>
          <a:stretch>
            <a:fillRect/>
          </a:stretch>
        </p:blipFill>
        <p:spPr>
          <a:xfrm>
            <a:off x="11305308" y="6116780"/>
            <a:ext cx="886692" cy="775855"/>
          </a:xfrm>
          <a:prstGeom prst="rect">
            <a:avLst/>
          </a:prstGeom>
        </p:spPr>
      </p:pic>
    </p:spTree>
    <p:extLst>
      <p:ext uri="{BB962C8B-B14F-4D97-AF65-F5344CB8AC3E}">
        <p14:creationId xmlns:p14="http://schemas.microsoft.com/office/powerpoint/2010/main" val="126492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5A61CD8-3E1C-A0E0-F551-E6AC08B16199}"/>
              </a:ext>
            </a:extLst>
          </p:cNvPr>
          <p:cNvSpPr/>
          <p:nvPr/>
        </p:nvSpPr>
        <p:spPr>
          <a:xfrm>
            <a:off x="0" y="6096000"/>
            <a:ext cx="12192000" cy="762000"/>
          </a:xfrm>
          <a:prstGeom prst="rect">
            <a:avLst/>
          </a:prstGeom>
          <a:solidFill>
            <a:srgbClr val="2521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10;&#10;Description automatically generated">
            <a:extLst>
              <a:ext uri="{FF2B5EF4-FFF2-40B4-BE49-F238E27FC236}">
                <a16:creationId xmlns:a16="http://schemas.microsoft.com/office/drawing/2014/main" id="{471EF88F-150A-1D3E-6BF0-545AFCC36532}"/>
              </a:ext>
            </a:extLst>
          </p:cNvPr>
          <p:cNvPicPr>
            <a:picLocks noChangeAspect="1"/>
          </p:cNvPicPr>
          <p:nvPr/>
        </p:nvPicPr>
        <p:blipFill>
          <a:blip r:embed="rId3"/>
          <a:stretch>
            <a:fillRect/>
          </a:stretch>
        </p:blipFill>
        <p:spPr>
          <a:xfrm>
            <a:off x="11097490" y="6096000"/>
            <a:ext cx="870857" cy="762000"/>
          </a:xfrm>
          <a:prstGeom prst="rect">
            <a:avLst/>
          </a:prstGeom>
        </p:spPr>
      </p:pic>
      <p:sp>
        <p:nvSpPr>
          <p:cNvPr id="7" name="TextBox 6">
            <a:extLst>
              <a:ext uri="{FF2B5EF4-FFF2-40B4-BE49-F238E27FC236}">
                <a16:creationId xmlns:a16="http://schemas.microsoft.com/office/drawing/2014/main" id="{6FA517E3-E218-2A8B-9940-4B2F42628181}"/>
              </a:ext>
            </a:extLst>
          </p:cNvPr>
          <p:cNvSpPr txBox="1"/>
          <p:nvPr/>
        </p:nvSpPr>
        <p:spPr>
          <a:xfrm>
            <a:off x="124692" y="6292334"/>
            <a:ext cx="1759527" cy="369332"/>
          </a:xfrm>
          <a:prstGeom prst="rect">
            <a:avLst/>
          </a:prstGeom>
          <a:noFill/>
        </p:spPr>
        <p:txBody>
          <a:bodyPr wrap="square" rtlCol="0">
            <a:spAutoFit/>
          </a:bodyPr>
          <a:lstStyle/>
          <a:p>
            <a:r>
              <a:rPr lang="en-US" b="1" dirty="0">
                <a:solidFill>
                  <a:srgbClr val="FFB813"/>
                </a:solidFill>
                <a:latin typeface="Avenir Black" panose="02000503020000020003" pitchFamily="2" charset="0"/>
              </a:rPr>
              <a:t>October 2023</a:t>
            </a:r>
          </a:p>
        </p:txBody>
      </p:sp>
      <p:sp>
        <p:nvSpPr>
          <p:cNvPr id="9" name="TextBox 8">
            <a:extLst>
              <a:ext uri="{FF2B5EF4-FFF2-40B4-BE49-F238E27FC236}">
                <a16:creationId xmlns:a16="http://schemas.microsoft.com/office/drawing/2014/main" id="{E5743414-39B2-CA65-25F0-076FB92486CF}"/>
              </a:ext>
            </a:extLst>
          </p:cNvPr>
          <p:cNvSpPr txBox="1"/>
          <p:nvPr/>
        </p:nvSpPr>
        <p:spPr>
          <a:xfrm>
            <a:off x="436418" y="203261"/>
            <a:ext cx="6975763" cy="1446550"/>
          </a:xfrm>
          <a:prstGeom prst="rect">
            <a:avLst/>
          </a:prstGeom>
          <a:noFill/>
        </p:spPr>
        <p:txBody>
          <a:bodyPr wrap="square">
            <a:spAutoFit/>
          </a:bodyPr>
          <a:lstStyle/>
          <a:p>
            <a:r>
              <a:rPr lang="en-US" sz="4400" b="1" dirty="0">
                <a:solidFill>
                  <a:srgbClr val="252160"/>
                </a:solidFill>
                <a:latin typeface="Avenir Black" panose="02000503020000020003" pitchFamily="2" charset="0"/>
              </a:rPr>
              <a:t>WHERE DOES THE FUNDING COME FROM?</a:t>
            </a:r>
          </a:p>
        </p:txBody>
      </p:sp>
      <p:sp>
        <p:nvSpPr>
          <p:cNvPr id="11" name="TextBox 10">
            <a:extLst>
              <a:ext uri="{FF2B5EF4-FFF2-40B4-BE49-F238E27FC236}">
                <a16:creationId xmlns:a16="http://schemas.microsoft.com/office/drawing/2014/main" id="{F5CDAF31-964D-0B40-D30B-4FEF4691E057}"/>
              </a:ext>
            </a:extLst>
          </p:cNvPr>
          <p:cNvSpPr txBox="1"/>
          <p:nvPr/>
        </p:nvSpPr>
        <p:spPr>
          <a:xfrm>
            <a:off x="704313" y="4174316"/>
            <a:ext cx="5053803" cy="1033873"/>
          </a:xfrm>
          <a:prstGeom prst="rect">
            <a:avLst/>
          </a:prstGeom>
          <a:noFill/>
        </p:spPr>
        <p:txBody>
          <a:bodyPr wrap="square">
            <a:spAutoFit/>
          </a:bodyPr>
          <a:lstStyle/>
          <a:p>
            <a:pPr>
              <a:lnSpc>
                <a:spcPct val="110000"/>
              </a:lnSpc>
              <a:buSzTx/>
              <a:buNone/>
              <a:defRPr sz="1400" i="1">
                <a:latin typeface="Arial"/>
                <a:ea typeface="Arial"/>
                <a:cs typeface="Arial"/>
                <a:sym typeface="Arial"/>
              </a:defRPr>
            </a:pPr>
            <a:r>
              <a:rPr lang="en-US" sz="1400" dirty="0">
                <a:latin typeface="Avenir" panose="02000503020000020003" pitchFamily="2" charset="0"/>
              </a:rPr>
              <a:t>USDA Forest Service awards Volunteer Fire Capacity (VFC) funding to the State of Alaska, Division of Forestry &amp; Fire Protection (DOF) each federal fiscal year to pass through to rural volunteer fire departments.</a:t>
            </a:r>
          </a:p>
        </p:txBody>
      </p:sp>
      <p:sp>
        <p:nvSpPr>
          <p:cNvPr id="13" name="TextBox 12">
            <a:extLst>
              <a:ext uri="{FF2B5EF4-FFF2-40B4-BE49-F238E27FC236}">
                <a16:creationId xmlns:a16="http://schemas.microsoft.com/office/drawing/2014/main" id="{989D9E1C-700E-F73B-8B7B-41DB0E6B7454}"/>
              </a:ext>
            </a:extLst>
          </p:cNvPr>
          <p:cNvSpPr txBox="1"/>
          <p:nvPr/>
        </p:nvSpPr>
        <p:spPr>
          <a:xfrm>
            <a:off x="6096000" y="2320942"/>
            <a:ext cx="5555672" cy="2862322"/>
          </a:xfrm>
          <a:prstGeom prst="rect">
            <a:avLst/>
          </a:prstGeom>
          <a:noFill/>
        </p:spPr>
        <p:txBody>
          <a:bodyPr wrap="square">
            <a:spAutoFit/>
          </a:bodyPr>
          <a:lstStyle/>
          <a:p>
            <a:r>
              <a:rPr lang="en-US" b="1" dirty="0">
                <a:latin typeface="Avenir Book" panose="02000503020000020003" pitchFamily="2" charset="0"/>
              </a:rPr>
              <a:t>The Volunteer Fire Capacity grant </a:t>
            </a:r>
            <a:r>
              <a:rPr lang="en-US" dirty="0">
                <a:latin typeface="Avenir Book" panose="02000503020000020003" pitchFamily="2" charset="0"/>
              </a:rPr>
              <a:t>(formerly known as VFA) is an award of Federal financial assistance (CFDA # 10.664) and is subject to the OMB guidance in subparts A through F of 2 CFR Part 200 as adopted and supplemented by USDA in 2 CFR Part 400. Adoption by USDA of the OMB guidance in 2 CFR 400 gives regulatory effect tot eh OMB guidance in 2 CFR 200 where full text may be found.  Electronic copies of the CFRs can be obtained at the following internet site: </a:t>
            </a:r>
            <a:r>
              <a:rPr lang="en-US" u="sng" dirty="0">
                <a:solidFill>
                  <a:srgbClr val="FA2B5C"/>
                </a:solidFill>
                <a:uFill>
                  <a:solidFill>
                    <a:srgbClr val="FA2B5C"/>
                  </a:solidFill>
                </a:uFill>
                <a:latin typeface="Avenir Book" panose="02000503020000020003" pitchFamily="2" charset="0"/>
                <a:hlinkClick r:id="rId4"/>
              </a:rPr>
              <a:t>www.ecfr.gov</a:t>
            </a:r>
            <a:r>
              <a:rPr lang="en-US" dirty="0">
                <a:latin typeface="Avenir Book" panose="02000503020000020003" pitchFamily="2" charset="0"/>
              </a:rPr>
              <a:t>. </a:t>
            </a:r>
          </a:p>
        </p:txBody>
      </p:sp>
      <p:cxnSp>
        <p:nvCxnSpPr>
          <p:cNvPr id="14" name="Straight Connector 13">
            <a:extLst>
              <a:ext uri="{FF2B5EF4-FFF2-40B4-BE49-F238E27FC236}">
                <a16:creationId xmlns:a16="http://schemas.microsoft.com/office/drawing/2014/main" id="{67DE6745-00D4-C6BB-3306-CCB73DBDFE08}"/>
              </a:ext>
            </a:extLst>
          </p:cNvPr>
          <p:cNvCxnSpPr>
            <a:cxnSpLocks/>
          </p:cNvCxnSpPr>
          <p:nvPr/>
        </p:nvCxnSpPr>
        <p:spPr>
          <a:xfrm>
            <a:off x="584997" y="1649811"/>
            <a:ext cx="7038358" cy="0"/>
          </a:xfrm>
          <a:prstGeom prst="line">
            <a:avLst/>
          </a:prstGeom>
          <a:ln w="57150">
            <a:solidFill>
              <a:srgbClr val="FFB813"/>
            </a:solidFill>
          </a:ln>
        </p:spPr>
        <p:style>
          <a:lnRef idx="1">
            <a:schemeClr val="accent2"/>
          </a:lnRef>
          <a:fillRef idx="0">
            <a:schemeClr val="accent2"/>
          </a:fillRef>
          <a:effectRef idx="0">
            <a:schemeClr val="accent2"/>
          </a:effectRef>
          <a:fontRef idx="minor">
            <a:schemeClr val="tx1"/>
          </a:fontRef>
        </p:style>
      </p:cxnSp>
      <p:pic>
        <p:nvPicPr>
          <p:cNvPr id="18" name="Picture 17" descr="A green and blue logo&#10;&#10;Description automatically generated">
            <a:extLst>
              <a:ext uri="{FF2B5EF4-FFF2-40B4-BE49-F238E27FC236}">
                <a16:creationId xmlns:a16="http://schemas.microsoft.com/office/drawing/2014/main" id="{2F80FE30-C4F8-CC5B-C12D-B49C72FA66E9}"/>
              </a:ext>
            </a:extLst>
          </p:cNvPr>
          <p:cNvPicPr>
            <a:picLocks noChangeAspect="1"/>
          </p:cNvPicPr>
          <p:nvPr/>
        </p:nvPicPr>
        <p:blipFill>
          <a:blip r:embed="rId5"/>
          <a:stretch>
            <a:fillRect/>
          </a:stretch>
        </p:blipFill>
        <p:spPr>
          <a:xfrm>
            <a:off x="1198637" y="2184663"/>
            <a:ext cx="4065154" cy="2032577"/>
          </a:xfrm>
          <a:prstGeom prst="rect">
            <a:avLst/>
          </a:prstGeom>
        </p:spPr>
      </p:pic>
    </p:spTree>
    <p:extLst>
      <p:ext uri="{BB962C8B-B14F-4D97-AF65-F5344CB8AC3E}">
        <p14:creationId xmlns:p14="http://schemas.microsoft.com/office/powerpoint/2010/main" val="3306709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5A61CD8-3E1C-A0E0-F551-E6AC08B16199}"/>
              </a:ext>
            </a:extLst>
          </p:cNvPr>
          <p:cNvSpPr/>
          <p:nvPr/>
        </p:nvSpPr>
        <p:spPr>
          <a:xfrm>
            <a:off x="0" y="6096000"/>
            <a:ext cx="12192000" cy="762000"/>
          </a:xfrm>
          <a:prstGeom prst="rect">
            <a:avLst/>
          </a:prstGeom>
          <a:solidFill>
            <a:srgbClr val="2521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10;&#10;Description automatically generated">
            <a:extLst>
              <a:ext uri="{FF2B5EF4-FFF2-40B4-BE49-F238E27FC236}">
                <a16:creationId xmlns:a16="http://schemas.microsoft.com/office/drawing/2014/main" id="{471EF88F-150A-1D3E-6BF0-545AFCC36532}"/>
              </a:ext>
            </a:extLst>
          </p:cNvPr>
          <p:cNvPicPr>
            <a:picLocks noChangeAspect="1"/>
          </p:cNvPicPr>
          <p:nvPr/>
        </p:nvPicPr>
        <p:blipFill>
          <a:blip r:embed="rId3"/>
          <a:stretch>
            <a:fillRect/>
          </a:stretch>
        </p:blipFill>
        <p:spPr>
          <a:xfrm>
            <a:off x="11097490" y="6096000"/>
            <a:ext cx="870857" cy="762000"/>
          </a:xfrm>
          <a:prstGeom prst="rect">
            <a:avLst/>
          </a:prstGeom>
        </p:spPr>
      </p:pic>
      <p:sp>
        <p:nvSpPr>
          <p:cNvPr id="7" name="TextBox 6">
            <a:extLst>
              <a:ext uri="{FF2B5EF4-FFF2-40B4-BE49-F238E27FC236}">
                <a16:creationId xmlns:a16="http://schemas.microsoft.com/office/drawing/2014/main" id="{6FA517E3-E218-2A8B-9940-4B2F42628181}"/>
              </a:ext>
            </a:extLst>
          </p:cNvPr>
          <p:cNvSpPr txBox="1"/>
          <p:nvPr/>
        </p:nvSpPr>
        <p:spPr>
          <a:xfrm>
            <a:off x="124692" y="6292334"/>
            <a:ext cx="1759527" cy="369332"/>
          </a:xfrm>
          <a:prstGeom prst="rect">
            <a:avLst/>
          </a:prstGeom>
          <a:noFill/>
        </p:spPr>
        <p:txBody>
          <a:bodyPr wrap="square" rtlCol="0">
            <a:spAutoFit/>
          </a:bodyPr>
          <a:lstStyle/>
          <a:p>
            <a:r>
              <a:rPr lang="en-US" b="1" dirty="0">
                <a:solidFill>
                  <a:srgbClr val="FFB813"/>
                </a:solidFill>
                <a:latin typeface="Avenir Black" panose="02000503020000020003" pitchFamily="2" charset="0"/>
              </a:rPr>
              <a:t>October 2023</a:t>
            </a:r>
          </a:p>
        </p:txBody>
      </p:sp>
      <p:sp>
        <p:nvSpPr>
          <p:cNvPr id="9" name="TextBox 8">
            <a:extLst>
              <a:ext uri="{FF2B5EF4-FFF2-40B4-BE49-F238E27FC236}">
                <a16:creationId xmlns:a16="http://schemas.microsoft.com/office/drawing/2014/main" id="{E5743414-39B2-CA65-25F0-076FB92486CF}"/>
              </a:ext>
            </a:extLst>
          </p:cNvPr>
          <p:cNvSpPr txBox="1"/>
          <p:nvPr/>
        </p:nvSpPr>
        <p:spPr>
          <a:xfrm>
            <a:off x="436418" y="203261"/>
            <a:ext cx="7186937" cy="1446550"/>
          </a:xfrm>
          <a:prstGeom prst="rect">
            <a:avLst/>
          </a:prstGeom>
          <a:noFill/>
        </p:spPr>
        <p:txBody>
          <a:bodyPr wrap="square">
            <a:spAutoFit/>
          </a:bodyPr>
          <a:lstStyle/>
          <a:p>
            <a:r>
              <a:rPr lang="en-US" sz="4400" b="1" dirty="0">
                <a:solidFill>
                  <a:srgbClr val="252160"/>
                </a:solidFill>
                <a:latin typeface="Avenir Black" panose="02000503020000020003" pitchFamily="2" charset="0"/>
              </a:rPr>
              <a:t>APPLICATION PROCESS OVERVIEW</a:t>
            </a:r>
          </a:p>
        </p:txBody>
      </p:sp>
      <p:cxnSp>
        <p:nvCxnSpPr>
          <p:cNvPr id="14" name="Straight Connector 13">
            <a:extLst>
              <a:ext uri="{FF2B5EF4-FFF2-40B4-BE49-F238E27FC236}">
                <a16:creationId xmlns:a16="http://schemas.microsoft.com/office/drawing/2014/main" id="{67DE6745-00D4-C6BB-3306-CCB73DBDFE08}"/>
              </a:ext>
            </a:extLst>
          </p:cNvPr>
          <p:cNvCxnSpPr>
            <a:cxnSpLocks/>
          </p:cNvCxnSpPr>
          <p:nvPr/>
        </p:nvCxnSpPr>
        <p:spPr>
          <a:xfrm>
            <a:off x="584997" y="1649811"/>
            <a:ext cx="7038358" cy="0"/>
          </a:xfrm>
          <a:prstGeom prst="line">
            <a:avLst/>
          </a:prstGeom>
          <a:ln w="57150">
            <a:solidFill>
              <a:srgbClr val="FFB813"/>
            </a:solidFill>
          </a:ln>
        </p:spPr>
        <p:style>
          <a:lnRef idx="1">
            <a:schemeClr val="accent2"/>
          </a:lnRef>
          <a:fillRef idx="0">
            <a:schemeClr val="accent2"/>
          </a:fillRef>
          <a:effectRef idx="0">
            <a:schemeClr val="accent2"/>
          </a:effectRef>
          <a:fontRef idx="minor">
            <a:schemeClr val="tx1"/>
          </a:fontRef>
        </p:style>
      </p:cxnSp>
      <p:sp>
        <p:nvSpPr>
          <p:cNvPr id="3" name="TextBox 2">
            <a:extLst>
              <a:ext uri="{FF2B5EF4-FFF2-40B4-BE49-F238E27FC236}">
                <a16:creationId xmlns:a16="http://schemas.microsoft.com/office/drawing/2014/main" id="{E790BBE4-466C-D1B5-037F-37DEC18B8F24}"/>
              </a:ext>
            </a:extLst>
          </p:cNvPr>
          <p:cNvSpPr txBox="1"/>
          <p:nvPr/>
        </p:nvSpPr>
        <p:spPr>
          <a:xfrm>
            <a:off x="584997" y="1846558"/>
            <a:ext cx="10675670" cy="3605987"/>
          </a:xfrm>
          <a:prstGeom prst="rect">
            <a:avLst/>
          </a:prstGeom>
          <a:noFill/>
        </p:spPr>
        <p:txBody>
          <a:bodyPr wrap="square">
            <a:spAutoFit/>
          </a:bodyPr>
          <a:lstStyle/>
          <a:p>
            <a:pPr marL="194310" indent="-194310" defTabSz="582930">
              <a:lnSpc>
                <a:spcPct val="110000"/>
              </a:lnSpc>
              <a:buClr>
                <a:srgbClr val="FFB813"/>
              </a:buClr>
              <a:buFont typeface="Wingdings" pitchFamily="2" charset="2"/>
              <a:buChar char="ü"/>
              <a:defRPr sz="1190"/>
            </a:pPr>
            <a:r>
              <a:rPr lang="en-US" sz="1600" dirty="0">
                <a:solidFill>
                  <a:srgbClr val="252160"/>
                </a:solidFill>
                <a:latin typeface="Avenir Medium" panose="02000503020000020003" pitchFamily="2" charset="0"/>
              </a:rPr>
              <a:t>A maximum of $7,000.00 per department is available for the 2024 awards. An increase of $1000. </a:t>
            </a:r>
          </a:p>
          <a:p>
            <a:pPr marL="171450" indent="-171450" defTabSz="582930">
              <a:lnSpc>
                <a:spcPct val="110000"/>
              </a:lnSpc>
              <a:buClr>
                <a:srgbClr val="FFB813"/>
              </a:buClr>
              <a:buSzTx/>
              <a:buFont typeface="Wingdings" pitchFamily="2" charset="2"/>
              <a:buChar char="ü"/>
              <a:defRPr sz="1190"/>
            </a:pPr>
            <a:endParaRPr lang="en-US" sz="1600" dirty="0">
              <a:solidFill>
                <a:srgbClr val="252160"/>
              </a:solidFill>
              <a:latin typeface="Avenir Medium" panose="02000503020000020003" pitchFamily="2" charset="0"/>
            </a:endParaRPr>
          </a:p>
          <a:p>
            <a:pPr marL="194310" indent="-194310" defTabSz="582930">
              <a:lnSpc>
                <a:spcPct val="110000"/>
              </a:lnSpc>
              <a:buClr>
                <a:srgbClr val="FFB813"/>
              </a:buClr>
              <a:buFont typeface="Wingdings" pitchFamily="2" charset="2"/>
              <a:buChar char="ü"/>
              <a:defRPr sz="1190"/>
            </a:pPr>
            <a:r>
              <a:rPr lang="en-US" sz="1600" dirty="0">
                <a:latin typeface="Avenir Medium" panose="02000503020000020003" pitchFamily="2" charset="0"/>
              </a:rPr>
              <a:t> Application period is from November 1, 2023 – January 31,2024. </a:t>
            </a:r>
          </a:p>
          <a:p>
            <a:pPr marL="194310" indent="-194310" defTabSz="582930">
              <a:lnSpc>
                <a:spcPct val="110000"/>
              </a:lnSpc>
              <a:buClr>
                <a:srgbClr val="FFB813"/>
              </a:buClr>
              <a:buFont typeface="Wingdings" pitchFamily="2" charset="2"/>
              <a:buChar char="ü"/>
              <a:defRPr sz="1190"/>
            </a:pPr>
            <a:endParaRPr lang="en-US" sz="1600" dirty="0">
              <a:latin typeface="Avenir Medium" panose="02000503020000020003" pitchFamily="2" charset="0"/>
            </a:endParaRPr>
          </a:p>
          <a:p>
            <a:pPr marL="194310" indent="-194310" defTabSz="582930">
              <a:lnSpc>
                <a:spcPct val="110000"/>
              </a:lnSpc>
              <a:buClr>
                <a:srgbClr val="FFB813"/>
              </a:buClr>
              <a:buFont typeface="Wingdings" pitchFamily="2" charset="2"/>
              <a:buChar char="ü"/>
              <a:defRPr sz="1190"/>
            </a:pPr>
            <a:r>
              <a:rPr lang="en-US" sz="1600" dirty="0">
                <a:latin typeface="Avenir Medium" panose="02000503020000020003" pitchFamily="2" charset="0"/>
              </a:rPr>
              <a:t>Have the fire departments FDID number prior to registering and filling out the application.</a:t>
            </a:r>
          </a:p>
          <a:p>
            <a:pPr marL="171450" indent="-171450" defTabSz="582930">
              <a:lnSpc>
                <a:spcPct val="110000"/>
              </a:lnSpc>
              <a:buClr>
                <a:srgbClr val="FFB813"/>
              </a:buClr>
              <a:buSzTx/>
              <a:buFont typeface="Wingdings" pitchFamily="2" charset="2"/>
              <a:buChar char="ü"/>
              <a:defRPr sz="1190"/>
            </a:pPr>
            <a:endParaRPr lang="en-US" sz="1600" dirty="0">
              <a:latin typeface="Avenir Medium" panose="02000503020000020003" pitchFamily="2" charset="0"/>
            </a:endParaRPr>
          </a:p>
          <a:p>
            <a:pPr marL="194310" indent="-194310" defTabSz="582930">
              <a:lnSpc>
                <a:spcPct val="110000"/>
              </a:lnSpc>
              <a:buClr>
                <a:srgbClr val="FFB813"/>
              </a:buClr>
              <a:buFont typeface="Wingdings" pitchFamily="2" charset="2"/>
              <a:buChar char="ü"/>
              <a:defRPr sz="1190"/>
            </a:pPr>
            <a:r>
              <a:rPr lang="en-US" sz="1600" dirty="0">
                <a:latin typeface="Avenir Medium" panose="02000503020000020003" pitchFamily="2" charset="0"/>
              </a:rPr>
              <a:t>An electronic application must be submitted in the Division’s Online Application System(OLAS): </a:t>
            </a:r>
            <a:r>
              <a:rPr lang="en-US" sz="1600" u="sng" dirty="0">
                <a:solidFill>
                  <a:srgbClr val="FA2B5C"/>
                </a:solidFill>
                <a:uFill>
                  <a:solidFill>
                    <a:srgbClr val="FA2B5C"/>
                  </a:solidFill>
                </a:uFill>
                <a:latin typeface="Avenir Medium" panose="02000503020000020003" pitchFamily="2" charset="0"/>
                <a:hlinkClick r:id="rId4"/>
              </a:rPr>
              <a:t>https://dnr.alaska.gov/olas/</a:t>
            </a:r>
          </a:p>
          <a:p>
            <a:pPr marL="171450" indent="-171450" defTabSz="582930">
              <a:lnSpc>
                <a:spcPct val="110000"/>
              </a:lnSpc>
              <a:buClr>
                <a:srgbClr val="FFB813"/>
              </a:buClr>
              <a:buSzTx/>
              <a:buFont typeface="Wingdings" pitchFamily="2" charset="2"/>
              <a:buChar char="ü"/>
              <a:defRPr sz="1190"/>
            </a:pPr>
            <a:endParaRPr lang="en-US" sz="1600" u="sng" dirty="0">
              <a:solidFill>
                <a:srgbClr val="FA2B5C"/>
              </a:solidFill>
              <a:uFill>
                <a:solidFill>
                  <a:srgbClr val="FA2B5C"/>
                </a:solidFill>
              </a:uFill>
              <a:latin typeface="Avenir Medium" panose="02000503020000020003" pitchFamily="2" charset="0"/>
              <a:hlinkClick r:id="rId4"/>
            </a:endParaRPr>
          </a:p>
          <a:p>
            <a:pPr marL="194310" indent="-194310" defTabSz="582930">
              <a:lnSpc>
                <a:spcPct val="110000"/>
              </a:lnSpc>
              <a:buClr>
                <a:srgbClr val="FFB813"/>
              </a:buClr>
              <a:buFont typeface="Wingdings" pitchFamily="2" charset="2"/>
              <a:buChar char="ü"/>
              <a:defRPr sz="1190"/>
            </a:pPr>
            <a:r>
              <a:rPr lang="en-US" sz="1600" dirty="0">
                <a:latin typeface="Avenir Medium" panose="02000503020000020003" pitchFamily="2" charset="0"/>
              </a:rPr>
              <a:t>Register in OLAS if your FD is not already registered. If already registered, the same user-name and password can be used.</a:t>
            </a:r>
          </a:p>
          <a:p>
            <a:pPr marL="171450" indent="-171450" defTabSz="582930">
              <a:lnSpc>
                <a:spcPct val="110000"/>
              </a:lnSpc>
              <a:buClr>
                <a:srgbClr val="FFB813"/>
              </a:buClr>
              <a:buSzTx/>
              <a:buFont typeface="Wingdings" pitchFamily="2" charset="2"/>
              <a:buChar char="ü"/>
              <a:defRPr sz="1190"/>
            </a:pPr>
            <a:endParaRPr lang="en-US" sz="1600" dirty="0">
              <a:latin typeface="Avenir Medium" panose="02000503020000020003" pitchFamily="2" charset="0"/>
            </a:endParaRPr>
          </a:p>
          <a:p>
            <a:pPr marL="194310" indent="-194310" defTabSz="582930">
              <a:lnSpc>
                <a:spcPct val="110000"/>
              </a:lnSpc>
              <a:buClr>
                <a:srgbClr val="FFB813"/>
              </a:buClr>
              <a:buFont typeface="Wingdings" pitchFamily="2" charset="2"/>
              <a:buChar char="ü"/>
              <a:defRPr sz="1190"/>
            </a:pPr>
            <a:r>
              <a:rPr lang="en-US" sz="1600" dirty="0">
                <a:latin typeface="Avenir Medium" panose="02000503020000020003" pitchFamily="2" charset="0"/>
              </a:rPr>
              <a:t>The 2025 VFC Application process will be shifting application dates to Oct-Dec 2024.</a:t>
            </a:r>
          </a:p>
        </p:txBody>
      </p:sp>
    </p:spTree>
    <p:extLst>
      <p:ext uri="{BB962C8B-B14F-4D97-AF65-F5344CB8AC3E}">
        <p14:creationId xmlns:p14="http://schemas.microsoft.com/office/powerpoint/2010/main" val="359316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5A61CD8-3E1C-A0E0-F551-E6AC08B16199}"/>
              </a:ext>
            </a:extLst>
          </p:cNvPr>
          <p:cNvSpPr/>
          <p:nvPr/>
        </p:nvSpPr>
        <p:spPr>
          <a:xfrm>
            <a:off x="0" y="6096000"/>
            <a:ext cx="12192000" cy="762000"/>
          </a:xfrm>
          <a:prstGeom prst="rect">
            <a:avLst/>
          </a:prstGeom>
          <a:solidFill>
            <a:srgbClr val="2521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10;&#10;Description automatically generated">
            <a:extLst>
              <a:ext uri="{FF2B5EF4-FFF2-40B4-BE49-F238E27FC236}">
                <a16:creationId xmlns:a16="http://schemas.microsoft.com/office/drawing/2014/main" id="{471EF88F-150A-1D3E-6BF0-545AFCC36532}"/>
              </a:ext>
            </a:extLst>
          </p:cNvPr>
          <p:cNvPicPr>
            <a:picLocks noChangeAspect="1"/>
          </p:cNvPicPr>
          <p:nvPr/>
        </p:nvPicPr>
        <p:blipFill>
          <a:blip r:embed="rId3"/>
          <a:stretch>
            <a:fillRect/>
          </a:stretch>
        </p:blipFill>
        <p:spPr>
          <a:xfrm>
            <a:off x="11097490" y="6096000"/>
            <a:ext cx="870857" cy="762000"/>
          </a:xfrm>
          <a:prstGeom prst="rect">
            <a:avLst/>
          </a:prstGeom>
        </p:spPr>
      </p:pic>
      <p:sp>
        <p:nvSpPr>
          <p:cNvPr id="7" name="TextBox 6">
            <a:extLst>
              <a:ext uri="{FF2B5EF4-FFF2-40B4-BE49-F238E27FC236}">
                <a16:creationId xmlns:a16="http://schemas.microsoft.com/office/drawing/2014/main" id="{6FA517E3-E218-2A8B-9940-4B2F42628181}"/>
              </a:ext>
            </a:extLst>
          </p:cNvPr>
          <p:cNvSpPr txBox="1"/>
          <p:nvPr/>
        </p:nvSpPr>
        <p:spPr>
          <a:xfrm>
            <a:off x="124692" y="6292334"/>
            <a:ext cx="1759527" cy="369332"/>
          </a:xfrm>
          <a:prstGeom prst="rect">
            <a:avLst/>
          </a:prstGeom>
          <a:noFill/>
        </p:spPr>
        <p:txBody>
          <a:bodyPr wrap="square" rtlCol="0">
            <a:spAutoFit/>
          </a:bodyPr>
          <a:lstStyle/>
          <a:p>
            <a:r>
              <a:rPr lang="en-US" b="1" dirty="0">
                <a:solidFill>
                  <a:srgbClr val="FFB813"/>
                </a:solidFill>
                <a:latin typeface="Avenir Black" panose="02000503020000020003" pitchFamily="2" charset="0"/>
              </a:rPr>
              <a:t>October 2023</a:t>
            </a:r>
          </a:p>
        </p:txBody>
      </p:sp>
      <p:sp>
        <p:nvSpPr>
          <p:cNvPr id="9" name="TextBox 8">
            <a:extLst>
              <a:ext uri="{FF2B5EF4-FFF2-40B4-BE49-F238E27FC236}">
                <a16:creationId xmlns:a16="http://schemas.microsoft.com/office/drawing/2014/main" id="{E5743414-39B2-CA65-25F0-076FB92486CF}"/>
              </a:ext>
            </a:extLst>
          </p:cNvPr>
          <p:cNvSpPr txBox="1"/>
          <p:nvPr/>
        </p:nvSpPr>
        <p:spPr>
          <a:xfrm>
            <a:off x="584997" y="818382"/>
            <a:ext cx="7186937" cy="769441"/>
          </a:xfrm>
          <a:prstGeom prst="rect">
            <a:avLst/>
          </a:prstGeom>
          <a:noFill/>
        </p:spPr>
        <p:txBody>
          <a:bodyPr wrap="square">
            <a:spAutoFit/>
          </a:bodyPr>
          <a:lstStyle/>
          <a:p>
            <a:r>
              <a:rPr lang="en-US" sz="4400" b="1" dirty="0">
                <a:solidFill>
                  <a:srgbClr val="252160"/>
                </a:solidFill>
                <a:latin typeface="Avenir Black" panose="02000503020000020003" pitchFamily="2" charset="0"/>
              </a:rPr>
              <a:t>APPLICATION PROCESS</a:t>
            </a:r>
          </a:p>
        </p:txBody>
      </p:sp>
      <p:cxnSp>
        <p:nvCxnSpPr>
          <p:cNvPr id="14" name="Straight Connector 13">
            <a:extLst>
              <a:ext uri="{FF2B5EF4-FFF2-40B4-BE49-F238E27FC236}">
                <a16:creationId xmlns:a16="http://schemas.microsoft.com/office/drawing/2014/main" id="{67DE6745-00D4-C6BB-3306-CCB73DBDFE08}"/>
              </a:ext>
            </a:extLst>
          </p:cNvPr>
          <p:cNvCxnSpPr>
            <a:cxnSpLocks/>
          </p:cNvCxnSpPr>
          <p:nvPr/>
        </p:nvCxnSpPr>
        <p:spPr>
          <a:xfrm>
            <a:off x="584997" y="1649811"/>
            <a:ext cx="7038358" cy="0"/>
          </a:xfrm>
          <a:prstGeom prst="line">
            <a:avLst/>
          </a:prstGeom>
          <a:ln w="57150">
            <a:solidFill>
              <a:srgbClr val="FFB813"/>
            </a:solidFill>
          </a:ln>
        </p:spPr>
        <p:style>
          <a:lnRef idx="1">
            <a:schemeClr val="accent2"/>
          </a:lnRef>
          <a:fillRef idx="0">
            <a:schemeClr val="accent2"/>
          </a:fillRef>
          <a:effectRef idx="0">
            <a:schemeClr val="accent2"/>
          </a:effectRef>
          <a:fontRef idx="minor">
            <a:schemeClr val="tx1"/>
          </a:fontRef>
        </p:style>
      </p:cxnSp>
      <p:sp>
        <p:nvSpPr>
          <p:cNvPr id="8" name="Rectangle 7">
            <a:extLst>
              <a:ext uri="{FF2B5EF4-FFF2-40B4-BE49-F238E27FC236}">
                <a16:creationId xmlns:a16="http://schemas.microsoft.com/office/drawing/2014/main" id="{DEBD0746-FC3B-469D-0843-00454BA90AA3}"/>
              </a:ext>
            </a:extLst>
          </p:cNvPr>
          <p:cNvSpPr/>
          <p:nvPr/>
        </p:nvSpPr>
        <p:spPr>
          <a:xfrm>
            <a:off x="756781" y="2629648"/>
            <a:ext cx="2209504" cy="1919750"/>
          </a:xfrm>
          <a:prstGeom prst="rect">
            <a:avLst/>
          </a:prstGeom>
          <a:solidFill>
            <a:schemeClr val="bg1"/>
          </a:solidFill>
          <a:ln w="149225">
            <a:solidFill>
              <a:srgbClr val="2521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60720271-22DF-2ACC-7CA9-4AED5DCD1FB2}"/>
              </a:ext>
            </a:extLst>
          </p:cNvPr>
          <p:cNvSpPr txBox="1"/>
          <p:nvPr/>
        </p:nvSpPr>
        <p:spPr>
          <a:xfrm>
            <a:off x="756781" y="2994316"/>
            <a:ext cx="2209504" cy="1600438"/>
          </a:xfrm>
          <a:prstGeom prst="rect">
            <a:avLst/>
          </a:prstGeom>
          <a:noFill/>
        </p:spPr>
        <p:txBody>
          <a:bodyPr wrap="square">
            <a:spAutoFit/>
          </a:bodyPr>
          <a:lstStyle/>
          <a:p>
            <a:pPr algn="ctr"/>
            <a:r>
              <a:rPr lang="en-US" sz="1600" dirty="0">
                <a:latin typeface="Avenir Medium" panose="02000503020000020003" pitchFamily="2" charset="0"/>
              </a:rPr>
              <a:t>Be sure to obtain a State of Alaska Vendor Number at: </a:t>
            </a:r>
            <a:r>
              <a:rPr lang="en-US" sz="1600" b="1" u="sng" dirty="0">
                <a:solidFill>
                  <a:srgbClr val="252160"/>
                </a:solidFill>
                <a:uFill>
                  <a:solidFill>
                    <a:srgbClr val="FA2B5C"/>
                  </a:solidFill>
                </a:uFill>
                <a:latin typeface="Avenir Medium" panose="02000503020000020003" pitchFamily="2" charset="0"/>
                <a:hlinkClick r:id="rId4">
                  <a:extLst>
                    <a:ext uri="{A12FA001-AC4F-418D-AE19-62706E023703}">
                      <ahyp:hlinkClr xmlns:ahyp="http://schemas.microsoft.com/office/drawing/2018/hyperlinkcolor" val="tx"/>
                    </a:ext>
                  </a:extLst>
                </a:hlinkClick>
              </a:rPr>
              <a:t>IRIS Advanced (alaska.gov)</a:t>
            </a:r>
          </a:p>
          <a:p>
            <a:pPr algn="ctr"/>
            <a:endParaRPr lang="en-US" dirty="0"/>
          </a:p>
        </p:txBody>
      </p:sp>
      <p:sp>
        <p:nvSpPr>
          <p:cNvPr id="10" name="Rectangle 9">
            <a:extLst>
              <a:ext uri="{FF2B5EF4-FFF2-40B4-BE49-F238E27FC236}">
                <a16:creationId xmlns:a16="http://schemas.microsoft.com/office/drawing/2014/main" id="{D835E551-01AE-3DB2-CFB3-DEB5A1769BE7}"/>
              </a:ext>
            </a:extLst>
          </p:cNvPr>
          <p:cNvSpPr/>
          <p:nvPr/>
        </p:nvSpPr>
        <p:spPr>
          <a:xfrm>
            <a:off x="3653194" y="2624954"/>
            <a:ext cx="2209504" cy="1919750"/>
          </a:xfrm>
          <a:prstGeom prst="rect">
            <a:avLst/>
          </a:prstGeom>
          <a:solidFill>
            <a:schemeClr val="bg1"/>
          </a:solidFill>
          <a:ln w="149225">
            <a:solidFill>
              <a:srgbClr val="2521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A9857CB3-F3FC-AB75-E262-410B3617497A}"/>
              </a:ext>
            </a:extLst>
          </p:cNvPr>
          <p:cNvSpPr txBox="1"/>
          <p:nvPr/>
        </p:nvSpPr>
        <p:spPr>
          <a:xfrm>
            <a:off x="3678396" y="2784610"/>
            <a:ext cx="2209504" cy="1600438"/>
          </a:xfrm>
          <a:prstGeom prst="rect">
            <a:avLst/>
          </a:prstGeom>
          <a:noFill/>
        </p:spPr>
        <p:txBody>
          <a:bodyPr wrap="square">
            <a:spAutoFit/>
          </a:bodyPr>
          <a:lstStyle/>
          <a:p>
            <a:pPr algn="ctr"/>
            <a:r>
              <a:rPr lang="en-US" sz="1400" dirty="0">
                <a:latin typeface="Avenir Medium" panose="02000503020000020003" pitchFamily="2" charset="0"/>
              </a:rPr>
              <a:t>A vendor number must be obtained in order to receive a VFC award. Have the SOA vendor number on hand prior to filling out and submitting the application.</a:t>
            </a:r>
          </a:p>
        </p:txBody>
      </p:sp>
      <p:sp>
        <p:nvSpPr>
          <p:cNvPr id="15" name="Rectangle 14">
            <a:extLst>
              <a:ext uri="{FF2B5EF4-FFF2-40B4-BE49-F238E27FC236}">
                <a16:creationId xmlns:a16="http://schemas.microsoft.com/office/drawing/2014/main" id="{D88F77E3-05AB-2448-CB5B-B58A78B8F971}"/>
              </a:ext>
            </a:extLst>
          </p:cNvPr>
          <p:cNvSpPr/>
          <p:nvPr/>
        </p:nvSpPr>
        <p:spPr>
          <a:xfrm>
            <a:off x="6509269" y="2629648"/>
            <a:ext cx="2209504" cy="1919750"/>
          </a:xfrm>
          <a:prstGeom prst="rect">
            <a:avLst/>
          </a:prstGeom>
          <a:solidFill>
            <a:schemeClr val="bg1"/>
          </a:solidFill>
          <a:ln w="149225">
            <a:solidFill>
              <a:srgbClr val="2521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66A21F50-FD7E-B5A7-7603-041E4D720A3F}"/>
              </a:ext>
            </a:extLst>
          </p:cNvPr>
          <p:cNvSpPr txBox="1"/>
          <p:nvPr/>
        </p:nvSpPr>
        <p:spPr>
          <a:xfrm>
            <a:off x="6518603" y="2759006"/>
            <a:ext cx="2209504" cy="1969770"/>
          </a:xfrm>
          <a:prstGeom prst="rect">
            <a:avLst/>
          </a:prstGeom>
          <a:noFill/>
        </p:spPr>
        <p:txBody>
          <a:bodyPr wrap="square">
            <a:spAutoFit/>
          </a:bodyPr>
          <a:lstStyle/>
          <a:p>
            <a:pPr algn="ctr"/>
            <a:r>
              <a:rPr lang="en-US" sz="1400" dirty="0">
                <a:latin typeface="Avenir Medium" panose="02000503020000020003" pitchFamily="2" charset="0"/>
              </a:rPr>
              <a:t>Awards are distributed electronically. Fire departments must be able to receive electronic deposits from the State of Alaska </a:t>
            </a:r>
            <a:r>
              <a:rPr lang="en-US" sz="1050" u="sng" dirty="0">
                <a:solidFill>
                  <a:srgbClr val="000000"/>
                </a:solidFill>
                <a:uFill>
                  <a:solidFill>
                    <a:srgbClr val="FA2B5C"/>
                  </a:solidFill>
                </a:uFill>
                <a:latin typeface="Avenir Book" panose="02000503020000020003" pitchFamily="2" charset="0"/>
                <a:hlinkClick r:id="rId5"/>
              </a:rPr>
              <a:t>https://doa.alaska.gov/dof/forms/resource/EDI_agreement.pdf</a:t>
            </a:r>
          </a:p>
          <a:p>
            <a:pPr algn="ctr"/>
            <a:endParaRPr lang="en-US" sz="1600" dirty="0">
              <a:latin typeface="Avenir Medium" panose="02000503020000020003" pitchFamily="2" charset="0"/>
            </a:endParaRPr>
          </a:p>
        </p:txBody>
      </p:sp>
      <p:sp>
        <p:nvSpPr>
          <p:cNvPr id="18" name="Rectangle 17">
            <a:extLst>
              <a:ext uri="{FF2B5EF4-FFF2-40B4-BE49-F238E27FC236}">
                <a16:creationId xmlns:a16="http://schemas.microsoft.com/office/drawing/2014/main" id="{8060E824-399A-219F-2713-4492F6E92D08}"/>
              </a:ext>
            </a:extLst>
          </p:cNvPr>
          <p:cNvSpPr/>
          <p:nvPr/>
        </p:nvSpPr>
        <p:spPr>
          <a:xfrm>
            <a:off x="9348971" y="2629648"/>
            <a:ext cx="2209504" cy="1919750"/>
          </a:xfrm>
          <a:prstGeom prst="rect">
            <a:avLst/>
          </a:prstGeom>
          <a:solidFill>
            <a:schemeClr val="bg1"/>
          </a:solidFill>
          <a:ln w="149225">
            <a:solidFill>
              <a:srgbClr val="2521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43DF1B70-E38A-2970-1777-DF1FBC1C1C3C}"/>
              </a:ext>
            </a:extLst>
          </p:cNvPr>
          <p:cNvSpPr txBox="1"/>
          <p:nvPr/>
        </p:nvSpPr>
        <p:spPr>
          <a:xfrm>
            <a:off x="9365344" y="2852747"/>
            <a:ext cx="2209504" cy="1569660"/>
          </a:xfrm>
          <a:prstGeom prst="rect">
            <a:avLst/>
          </a:prstGeom>
          <a:noFill/>
        </p:spPr>
        <p:txBody>
          <a:bodyPr wrap="square">
            <a:spAutoFit/>
          </a:bodyPr>
          <a:lstStyle/>
          <a:p>
            <a:pPr algn="ctr"/>
            <a:r>
              <a:rPr lang="en-US" sz="1600" dirty="0">
                <a:latin typeface="Avenir Medium" panose="02000503020000020003" pitchFamily="2" charset="0"/>
              </a:rPr>
              <a:t>Refer to the 2024 VFC Grant Manual for more specific instructions on SOA vendor numbers and EFT agreements.</a:t>
            </a:r>
          </a:p>
        </p:txBody>
      </p:sp>
      <p:sp>
        <p:nvSpPr>
          <p:cNvPr id="20" name="Right Arrow 19">
            <a:extLst>
              <a:ext uri="{FF2B5EF4-FFF2-40B4-BE49-F238E27FC236}">
                <a16:creationId xmlns:a16="http://schemas.microsoft.com/office/drawing/2014/main" id="{1E890ACD-11D3-BAB7-C1FC-8A6BAB0867FD}"/>
              </a:ext>
            </a:extLst>
          </p:cNvPr>
          <p:cNvSpPr/>
          <p:nvPr/>
        </p:nvSpPr>
        <p:spPr>
          <a:xfrm>
            <a:off x="3175392" y="3589719"/>
            <a:ext cx="318977" cy="154172"/>
          </a:xfrm>
          <a:prstGeom prst="rightArrow">
            <a:avLst/>
          </a:prstGeom>
          <a:solidFill>
            <a:srgbClr val="FFB81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a:extLst>
              <a:ext uri="{FF2B5EF4-FFF2-40B4-BE49-F238E27FC236}">
                <a16:creationId xmlns:a16="http://schemas.microsoft.com/office/drawing/2014/main" id="{3959F434-7241-5CAD-E436-60DF6C57DBD8}"/>
              </a:ext>
            </a:extLst>
          </p:cNvPr>
          <p:cNvSpPr/>
          <p:nvPr/>
        </p:nvSpPr>
        <p:spPr>
          <a:xfrm>
            <a:off x="6048682" y="3589719"/>
            <a:ext cx="318977" cy="154172"/>
          </a:xfrm>
          <a:prstGeom prst="rightArrow">
            <a:avLst/>
          </a:prstGeom>
          <a:solidFill>
            <a:srgbClr val="FFB81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a:extLst>
              <a:ext uri="{FF2B5EF4-FFF2-40B4-BE49-F238E27FC236}">
                <a16:creationId xmlns:a16="http://schemas.microsoft.com/office/drawing/2014/main" id="{B9F0AEB3-AE40-ABC4-88DA-545261C02529}"/>
              </a:ext>
            </a:extLst>
          </p:cNvPr>
          <p:cNvSpPr/>
          <p:nvPr/>
        </p:nvSpPr>
        <p:spPr>
          <a:xfrm>
            <a:off x="8879050" y="3637577"/>
            <a:ext cx="318977" cy="154172"/>
          </a:xfrm>
          <a:prstGeom prst="rightArrow">
            <a:avLst/>
          </a:prstGeom>
          <a:solidFill>
            <a:srgbClr val="FFB81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62408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5A61CD8-3E1C-A0E0-F551-E6AC08B16199}"/>
              </a:ext>
            </a:extLst>
          </p:cNvPr>
          <p:cNvSpPr/>
          <p:nvPr/>
        </p:nvSpPr>
        <p:spPr>
          <a:xfrm>
            <a:off x="0" y="6096000"/>
            <a:ext cx="12192000" cy="762000"/>
          </a:xfrm>
          <a:prstGeom prst="rect">
            <a:avLst/>
          </a:prstGeom>
          <a:solidFill>
            <a:srgbClr val="2521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10;&#10;Description automatically generated">
            <a:extLst>
              <a:ext uri="{FF2B5EF4-FFF2-40B4-BE49-F238E27FC236}">
                <a16:creationId xmlns:a16="http://schemas.microsoft.com/office/drawing/2014/main" id="{471EF88F-150A-1D3E-6BF0-545AFCC36532}"/>
              </a:ext>
            </a:extLst>
          </p:cNvPr>
          <p:cNvPicPr>
            <a:picLocks noChangeAspect="1"/>
          </p:cNvPicPr>
          <p:nvPr/>
        </p:nvPicPr>
        <p:blipFill>
          <a:blip r:embed="rId3"/>
          <a:stretch>
            <a:fillRect/>
          </a:stretch>
        </p:blipFill>
        <p:spPr>
          <a:xfrm>
            <a:off x="11097490" y="6096000"/>
            <a:ext cx="870857" cy="762000"/>
          </a:xfrm>
          <a:prstGeom prst="rect">
            <a:avLst/>
          </a:prstGeom>
        </p:spPr>
      </p:pic>
      <p:sp>
        <p:nvSpPr>
          <p:cNvPr id="7" name="TextBox 6">
            <a:extLst>
              <a:ext uri="{FF2B5EF4-FFF2-40B4-BE49-F238E27FC236}">
                <a16:creationId xmlns:a16="http://schemas.microsoft.com/office/drawing/2014/main" id="{6FA517E3-E218-2A8B-9940-4B2F42628181}"/>
              </a:ext>
            </a:extLst>
          </p:cNvPr>
          <p:cNvSpPr txBox="1"/>
          <p:nvPr/>
        </p:nvSpPr>
        <p:spPr>
          <a:xfrm>
            <a:off x="124692" y="6292334"/>
            <a:ext cx="1759527" cy="369332"/>
          </a:xfrm>
          <a:prstGeom prst="rect">
            <a:avLst/>
          </a:prstGeom>
          <a:noFill/>
        </p:spPr>
        <p:txBody>
          <a:bodyPr wrap="square" rtlCol="0">
            <a:spAutoFit/>
          </a:bodyPr>
          <a:lstStyle/>
          <a:p>
            <a:r>
              <a:rPr lang="en-US" b="1" dirty="0">
                <a:solidFill>
                  <a:srgbClr val="FFB813"/>
                </a:solidFill>
                <a:latin typeface="Avenir Black" panose="02000503020000020003" pitchFamily="2" charset="0"/>
              </a:rPr>
              <a:t>October 2023</a:t>
            </a:r>
          </a:p>
        </p:txBody>
      </p:sp>
      <p:sp>
        <p:nvSpPr>
          <p:cNvPr id="9" name="TextBox 8">
            <a:extLst>
              <a:ext uri="{FF2B5EF4-FFF2-40B4-BE49-F238E27FC236}">
                <a16:creationId xmlns:a16="http://schemas.microsoft.com/office/drawing/2014/main" id="{E5743414-39B2-CA65-25F0-076FB92486CF}"/>
              </a:ext>
            </a:extLst>
          </p:cNvPr>
          <p:cNvSpPr txBox="1"/>
          <p:nvPr/>
        </p:nvSpPr>
        <p:spPr>
          <a:xfrm>
            <a:off x="584997" y="203261"/>
            <a:ext cx="7186937" cy="1446550"/>
          </a:xfrm>
          <a:prstGeom prst="rect">
            <a:avLst/>
          </a:prstGeom>
          <a:noFill/>
        </p:spPr>
        <p:txBody>
          <a:bodyPr wrap="square">
            <a:spAutoFit/>
          </a:bodyPr>
          <a:lstStyle/>
          <a:p>
            <a:r>
              <a:rPr lang="en-US" sz="4400" b="1" dirty="0">
                <a:solidFill>
                  <a:srgbClr val="252160"/>
                </a:solidFill>
                <a:latin typeface="Avenir Black" panose="02000503020000020003" pitchFamily="2" charset="0"/>
              </a:rPr>
              <a:t>VFC BASIC GRANT CRITERIA</a:t>
            </a:r>
          </a:p>
        </p:txBody>
      </p:sp>
      <p:cxnSp>
        <p:nvCxnSpPr>
          <p:cNvPr id="14" name="Straight Connector 13">
            <a:extLst>
              <a:ext uri="{FF2B5EF4-FFF2-40B4-BE49-F238E27FC236}">
                <a16:creationId xmlns:a16="http://schemas.microsoft.com/office/drawing/2014/main" id="{67DE6745-00D4-C6BB-3306-CCB73DBDFE08}"/>
              </a:ext>
            </a:extLst>
          </p:cNvPr>
          <p:cNvCxnSpPr>
            <a:cxnSpLocks/>
          </p:cNvCxnSpPr>
          <p:nvPr/>
        </p:nvCxnSpPr>
        <p:spPr>
          <a:xfrm>
            <a:off x="584997" y="1649811"/>
            <a:ext cx="7038358" cy="0"/>
          </a:xfrm>
          <a:prstGeom prst="line">
            <a:avLst/>
          </a:prstGeom>
          <a:ln w="57150">
            <a:solidFill>
              <a:srgbClr val="FFB813"/>
            </a:solidFill>
          </a:ln>
        </p:spPr>
        <p:style>
          <a:lnRef idx="1">
            <a:schemeClr val="accent2"/>
          </a:lnRef>
          <a:fillRef idx="0">
            <a:schemeClr val="accent2"/>
          </a:fillRef>
          <a:effectRef idx="0">
            <a:schemeClr val="accent2"/>
          </a:effectRef>
          <a:fontRef idx="minor">
            <a:schemeClr val="tx1"/>
          </a:fontRef>
        </p:style>
      </p:cxnSp>
      <p:sp>
        <p:nvSpPr>
          <p:cNvPr id="8" name="Rectangle 7">
            <a:extLst>
              <a:ext uri="{FF2B5EF4-FFF2-40B4-BE49-F238E27FC236}">
                <a16:creationId xmlns:a16="http://schemas.microsoft.com/office/drawing/2014/main" id="{DEBD0746-FC3B-469D-0843-00454BA90AA3}"/>
              </a:ext>
            </a:extLst>
          </p:cNvPr>
          <p:cNvSpPr/>
          <p:nvPr/>
        </p:nvSpPr>
        <p:spPr>
          <a:xfrm>
            <a:off x="651594" y="1973196"/>
            <a:ext cx="5153783" cy="615552"/>
          </a:xfrm>
          <a:prstGeom prst="rect">
            <a:avLst/>
          </a:prstGeom>
          <a:solidFill>
            <a:srgbClr val="252160"/>
          </a:solidFill>
          <a:ln w="149225">
            <a:solidFill>
              <a:srgbClr val="2521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60720271-22DF-2ACC-7CA9-4AED5DCD1FB2}"/>
              </a:ext>
            </a:extLst>
          </p:cNvPr>
          <p:cNvSpPr txBox="1"/>
          <p:nvPr/>
        </p:nvSpPr>
        <p:spPr>
          <a:xfrm>
            <a:off x="584997" y="2055974"/>
            <a:ext cx="5220380" cy="646331"/>
          </a:xfrm>
          <a:prstGeom prst="rect">
            <a:avLst/>
          </a:prstGeom>
          <a:noFill/>
        </p:spPr>
        <p:txBody>
          <a:bodyPr wrap="square" anchor="ctr">
            <a:spAutoFit/>
          </a:bodyPr>
          <a:lstStyle/>
          <a:p>
            <a:pPr algn="ctr"/>
            <a:r>
              <a:rPr lang="en-US" b="1" dirty="0">
                <a:solidFill>
                  <a:schemeClr val="bg1"/>
                </a:solidFill>
                <a:latin typeface="Avenir Medium" panose="02000503020000020003" pitchFamily="2" charset="0"/>
              </a:rPr>
              <a:t>Serve a population of 10,000 or less.</a:t>
            </a:r>
            <a:endParaRPr lang="en-US" b="1" u="sng" dirty="0">
              <a:solidFill>
                <a:schemeClr val="bg1"/>
              </a:solidFill>
              <a:uFill>
                <a:solidFill>
                  <a:srgbClr val="FA2B5C"/>
                </a:solidFill>
              </a:uFill>
              <a:latin typeface="Avenir Medium" panose="02000503020000020003" pitchFamily="2" charset="0"/>
              <a:hlinkClick r:id="rId4">
                <a:extLst>
                  <a:ext uri="{A12FA001-AC4F-418D-AE19-62706E023703}">
                    <ahyp:hlinkClr xmlns:ahyp="http://schemas.microsoft.com/office/drawing/2018/hyperlinkcolor" val="tx"/>
                  </a:ext>
                </a:extLst>
              </a:hlinkClick>
            </a:endParaRPr>
          </a:p>
          <a:p>
            <a:pPr algn="ctr"/>
            <a:endParaRPr lang="en-US" dirty="0"/>
          </a:p>
        </p:txBody>
      </p:sp>
      <p:sp>
        <p:nvSpPr>
          <p:cNvPr id="2" name="Rectangle 1">
            <a:extLst>
              <a:ext uri="{FF2B5EF4-FFF2-40B4-BE49-F238E27FC236}">
                <a16:creationId xmlns:a16="http://schemas.microsoft.com/office/drawing/2014/main" id="{46EBC166-427E-BD79-8DA1-6BC86084F3E8}"/>
              </a:ext>
            </a:extLst>
          </p:cNvPr>
          <p:cNvSpPr/>
          <p:nvPr/>
        </p:nvSpPr>
        <p:spPr>
          <a:xfrm>
            <a:off x="651594" y="2892798"/>
            <a:ext cx="5153783" cy="615552"/>
          </a:xfrm>
          <a:prstGeom prst="rect">
            <a:avLst/>
          </a:prstGeom>
          <a:solidFill>
            <a:srgbClr val="252160"/>
          </a:solidFill>
          <a:ln w="149225">
            <a:solidFill>
              <a:srgbClr val="2521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F06BA796-75A7-69CB-47EF-640BBF0F2B5C}"/>
              </a:ext>
            </a:extLst>
          </p:cNvPr>
          <p:cNvSpPr txBox="1"/>
          <p:nvPr/>
        </p:nvSpPr>
        <p:spPr>
          <a:xfrm>
            <a:off x="584997" y="2921159"/>
            <a:ext cx="5220380" cy="584775"/>
          </a:xfrm>
          <a:prstGeom prst="rect">
            <a:avLst/>
          </a:prstGeom>
          <a:noFill/>
        </p:spPr>
        <p:txBody>
          <a:bodyPr wrap="square" anchor="ctr">
            <a:spAutoFit/>
          </a:bodyPr>
          <a:lstStyle/>
          <a:p>
            <a:pPr algn="ctr"/>
            <a:r>
              <a:rPr lang="en-US" sz="1600" b="1" dirty="0">
                <a:solidFill>
                  <a:schemeClr val="bg1"/>
                </a:solidFill>
                <a:latin typeface="Avenir Medium" panose="02000503020000020003" pitchFamily="2" charset="0"/>
              </a:rPr>
              <a:t>Be registered with Alaska Division of Fire &amp; Life Safety office at the time application is submitted.</a:t>
            </a:r>
          </a:p>
        </p:txBody>
      </p:sp>
      <p:sp>
        <p:nvSpPr>
          <p:cNvPr id="12" name="Rectangle 11">
            <a:extLst>
              <a:ext uri="{FF2B5EF4-FFF2-40B4-BE49-F238E27FC236}">
                <a16:creationId xmlns:a16="http://schemas.microsoft.com/office/drawing/2014/main" id="{5735CEE9-8DDE-CE77-716E-D5920B254D49}"/>
              </a:ext>
            </a:extLst>
          </p:cNvPr>
          <p:cNvSpPr/>
          <p:nvPr/>
        </p:nvSpPr>
        <p:spPr>
          <a:xfrm>
            <a:off x="651594" y="3895178"/>
            <a:ext cx="5153783" cy="615552"/>
          </a:xfrm>
          <a:prstGeom prst="rect">
            <a:avLst/>
          </a:prstGeom>
          <a:solidFill>
            <a:srgbClr val="252160"/>
          </a:solidFill>
          <a:ln w="149225">
            <a:solidFill>
              <a:srgbClr val="2521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A43B0F4B-4C2C-6FED-1927-99F686684EE3}"/>
              </a:ext>
            </a:extLst>
          </p:cNvPr>
          <p:cNvSpPr txBox="1"/>
          <p:nvPr/>
        </p:nvSpPr>
        <p:spPr>
          <a:xfrm>
            <a:off x="584997" y="3977956"/>
            <a:ext cx="5220380" cy="646331"/>
          </a:xfrm>
          <a:prstGeom prst="rect">
            <a:avLst/>
          </a:prstGeom>
          <a:noFill/>
        </p:spPr>
        <p:txBody>
          <a:bodyPr wrap="square" anchor="ctr">
            <a:spAutoFit/>
          </a:bodyPr>
          <a:lstStyle/>
          <a:p>
            <a:pPr algn="ctr"/>
            <a:r>
              <a:rPr lang="en-US" b="1" dirty="0">
                <a:solidFill>
                  <a:schemeClr val="bg1"/>
                </a:solidFill>
                <a:latin typeface="Avenir Medium" panose="02000503020000020003" pitchFamily="2" charset="0"/>
              </a:rPr>
              <a:t>Compliant with past VFC awards.</a:t>
            </a:r>
            <a:endParaRPr lang="en-US" b="1" u="sng" dirty="0">
              <a:solidFill>
                <a:schemeClr val="bg1"/>
              </a:solidFill>
              <a:uFill>
                <a:solidFill>
                  <a:srgbClr val="FA2B5C"/>
                </a:solidFill>
              </a:uFill>
              <a:latin typeface="Avenir Medium" panose="02000503020000020003" pitchFamily="2" charset="0"/>
              <a:hlinkClick r:id="rId4">
                <a:extLst>
                  <a:ext uri="{A12FA001-AC4F-418D-AE19-62706E023703}">
                    <ahyp:hlinkClr xmlns:ahyp="http://schemas.microsoft.com/office/drawing/2018/hyperlinkcolor" val="tx"/>
                  </a:ext>
                </a:extLst>
              </a:hlinkClick>
            </a:endParaRPr>
          </a:p>
          <a:p>
            <a:pPr algn="ctr"/>
            <a:endParaRPr lang="en-US" dirty="0"/>
          </a:p>
        </p:txBody>
      </p:sp>
      <p:sp>
        <p:nvSpPr>
          <p:cNvPr id="17" name="Rectangle 16">
            <a:extLst>
              <a:ext uri="{FF2B5EF4-FFF2-40B4-BE49-F238E27FC236}">
                <a16:creationId xmlns:a16="http://schemas.microsoft.com/office/drawing/2014/main" id="{595CC601-DE84-3B2A-BB7E-2C7F0C72A8E6}"/>
              </a:ext>
            </a:extLst>
          </p:cNvPr>
          <p:cNvSpPr/>
          <p:nvPr/>
        </p:nvSpPr>
        <p:spPr>
          <a:xfrm>
            <a:off x="651594" y="4849287"/>
            <a:ext cx="5153783" cy="615552"/>
          </a:xfrm>
          <a:prstGeom prst="rect">
            <a:avLst/>
          </a:prstGeom>
          <a:solidFill>
            <a:srgbClr val="252160"/>
          </a:solidFill>
          <a:ln w="149225">
            <a:solidFill>
              <a:srgbClr val="2521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36DF059F-8A90-C2FA-2A46-F3FCD6E96817}"/>
              </a:ext>
            </a:extLst>
          </p:cNvPr>
          <p:cNvSpPr txBox="1"/>
          <p:nvPr/>
        </p:nvSpPr>
        <p:spPr>
          <a:xfrm>
            <a:off x="584997" y="4793566"/>
            <a:ext cx="5220380" cy="923330"/>
          </a:xfrm>
          <a:prstGeom prst="rect">
            <a:avLst/>
          </a:prstGeom>
          <a:noFill/>
        </p:spPr>
        <p:txBody>
          <a:bodyPr wrap="square" anchor="ctr">
            <a:spAutoFit/>
          </a:bodyPr>
          <a:lstStyle/>
          <a:p>
            <a:pPr algn="ctr"/>
            <a:r>
              <a:rPr lang="en-US" b="1" dirty="0">
                <a:solidFill>
                  <a:schemeClr val="bg1"/>
                </a:solidFill>
                <a:latin typeface="Avenir Medium" panose="02000503020000020003" pitchFamily="2" charset="0"/>
              </a:rPr>
              <a:t>Submittal of documentation of 10% minimum non-federal matching funds with application.</a:t>
            </a:r>
            <a:endParaRPr lang="en-US" b="1" u="sng" dirty="0">
              <a:solidFill>
                <a:schemeClr val="bg1"/>
              </a:solidFill>
              <a:uFill>
                <a:solidFill>
                  <a:srgbClr val="FA2B5C"/>
                </a:solidFill>
              </a:uFill>
              <a:latin typeface="Avenir Medium" panose="02000503020000020003" pitchFamily="2" charset="0"/>
              <a:hlinkClick r:id="rId4">
                <a:extLst>
                  <a:ext uri="{A12FA001-AC4F-418D-AE19-62706E023703}">
                    <ahyp:hlinkClr xmlns:ahyp="http://schemas.microsoft.com/office/drawing/2018/hyperlinkcolor" val="tx"/>
                  </a:ext>
                </a:extLst>
              </a:hlinkClick>
            </a:endParaRPr>
          </a:p>
          <a:p>
            <a:pPr algn="ctr"/>
            <a:endParaRPr lang="en-US" dirty="0"/>
          </a:p>
        </p:txBody>
      </p:sp>
      <p:sp>
        <p:nvSpPr>
          <p:cNvPr id="24" name="Rectangle 23">
            <a:extLst>
              <a:ext uri="{FF2B5EF4-FFF2-40B4-BE49-F238E27FC236}">
                <a16:creationId xmlns:a16="http://schemas.microsoft.com/office/drawing/2014/main" id="{A6EDA578-220C-1AD4-635A-DE4300948F43}"/>
              </a:ext>
            </a:extLst>
          </p:cNvPr>
          <p:cNvSpPr/>
          <p:nvPr/>
        </p:nvSpPr>
        <p:spPr>
          <a:xfrm>
            <a:off x="6162597" y="1979174"/>
            <a:ext cx="5153783" cy="615552"/>
          </a:xfrm>
          <a:prstGeom prst="rect">
            <a:avLst/>
          </a:prstGeom>
          <a:solidFill>
            <a:srgbClr val="252160"/>
          </a:solidFill>
          <a:ln w="149225">
            <a:solidFill>
              <a:srgbClr val="2521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FB50E75F-3C11-07AC-5BA4-D04F7ECA2851}"/>
              </a:ext>
            </a:extLst>
          </p:cNvPr>
          <p:cNvSpPr txBox="1"/>
          <p:nvPr/>
        </p:nvSpPr>
        <p:spPr>
          <a:xfrm>
            <a:off x="6096000" y="1988584"/>
            <a:ext cx="5220380" cy="584775"/>
          </a:xfrm>
          <a:prstGeom prst="rect">
            <a:avLst/>
          </a:prstGeom>
          <a:noFill/>
        </p:spPr>
        <p:txBody>
          <a:bodyPr wrap="square" anchor="ctr">
            <a:spAutoFit/>
          </a:bodyPr>
          <a:lstStyle/>
          <a:p>
            <a:pPr algn="ctr"/>
            <a:r>
              <a:rPr lang="en-US" sz="1600" b="1" dirty="0">
                <a:solidFill>
                  <a:schemeClr val="bg1"/>
                </a:solidFill>
                <a:latin typeface="Avenir Medium" panose="02000503020000020003" pitchFamily="2" charset="0"/>
              </a:rPr>
              <a:t>Signed Certifications, Assurances &amp; Drug Free Workplace forms and Fire Department Registration.</a:t>
            </a:r>
            <a:endParaRPr lang="en-US" dirty="0"/>
          </a:p>
        </p:txBody>
      </p:sp>
      <p:sp>
        <p:nvSpPr>
          <p:cNvPr id="26" name="Rectangle 25">
            <a:extLst>
              <a:ext uri="{FF2B5EF4-FFF2-40B4-BE49-F238E27FC236}">
                <a16:creationId xmlns:a16="http://schemas.microsoft.com/office/drawing/2014/main" id="{668FA863-754A-3102-54F3-9BFE49A6AEB0}"/>
              </a:ext>
            </a:extLst>
          </p:cNvPr>
          <p:cNvSpPr/>
          <p:nvPr/>
        </p:nvSpPr>
        <p:spPr>
          <a:xfrm>
            <a:off x="6162597" y="2892798"/>
            <a:ext cx="5153783" cy="615552"/>
          </a:xfrm>
          <a:prstGeom prst="rect">
            <a:avLst/>
          </a:prstGeom>
          <a:solidFill>
            <a:srgbClr val="252160"/>
          </a:solidFill>
          <a:ln w="149225">
            <a:solidFill>
              <a:srgbClr val="2521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6B8EDD51-8391-C25A-E9D4-CCA7E1B6A9ED}"/>
              </a:ext>
            </a:extLst>
          </p:cNvPr>
          <p:cNvSpPr txBox="1"/>
          <p:nvPr/>
        </p:nvSpPr>
        <p:spPr>
          <a:xfrm>
            <a:off x="6096000" y="3005199"/>
            <a:ext cx="5220380" cy="646331"/>
          </a:xfrm>
          <a:prstGeom prst="rect">
            <a:avLst/>
          </a:prstGeom>
          <a:noFill/>
        </p:spPr>
        <p:txBody>
          <a:bodyPr wrap="square" anchor="ctr">
            <a:spAutoFit/>
          </a:bodyPr>
          <a:lstStyle/>
          <a:p>
            <a:pPr algn="ctr"/>
            <a:r>
              <a:rPr lang="en-US" b="1" dirty="0">
                <a:solidFill>
                  <a:schemeClr val="bg1"/>
                </a:solidFill>
                <a:latin typeface="Avenir Medium" panose="02000503020000020003" pitchFamily="2" charset="0"/>
              </a:rPr>
              <a:t>Be NIMS compliant.</a:t>
            </a:r>
            <a:endParaRPr lang="en-US" b="1" u="sng" dirty="0">
              <a:solidFill>
                <a:schemeClr val="bg1"/>
              </a:solidFill>
              <a:uFill>
                <a:solidFill>
                  <a:srgbClr val="FA2B5C"/>
                </a:solidFill>
              </a:uFill>
              <a:latin typeface="Avenir Medium" panose="02000503020000020003" pitchFamily="2" charset="0"/>
              <a:hlinkClick r:id="rId4">
                <a:extLst>
                  <a:ext uri="{A12FA001-AC4F-418D-AE19-62706E023703}">
                    <ahyp:hlinkClr xmlns:ahyp="http://schemas.microsoft.com/office/drawing/2018/hyperlinkcolor" val="tx"/>
                  </a:ext>
                </a:extLst>
              </a:hlinkClick>
            </a:endParaRPr>
          </a:p>
          <a:p>
            <a:pPr algn="ctr"/>
            <a:endParaRPr lang="en-US" dirty="0"/>
          </a:p>
        </p:txBody>
      </p:sp>
      <p:sp>
        <p:nvSpPr>
          <p:cNvPr id="28" name="Rectangle 27">
            <a:extLst>
              <a:ext uri="{FF2B5EF4-FFF2-40B4-BE49-F238E27FC236}">
                <a16:creationId xmlns:a16="http://schemas.microsoft.com/office/drawing/2014/main" id="{267CFCBB-8078-1FDC-B0DC-0981BD057EEF}"/>
              </a:ext>
            </a:extLst>
          </p:cNvPr>
          <p:cNvSpPr/>
          <p:nvPr/>
        </p:nvSpPr>
        <p:spPr>
          <a:xfrm>
            <a:off x="6162597" y="3895178"/>
            <a:ext cx="5153783" cy="615552"/>
          </a:xfrm>
          <a:prstGeom prst="rect">
            <a:avLst/>
          </a:prstGeom>
          <a:solidFill>
            <a:srgbClr val="252160"/>
          </a:solidFill>
          <a:ln w="149225">
            <a:solidFill>
              <a:srgbClr val="2521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64DF9388-782C-EAC4-761E-B02D3EAAD9CF}"/>
              </a:ext>
            </a:extLst>
          </p:cNvPr>
          <p:cNvSpPr txBox="1"/>
          <p:nvPr/>
        </p:nvSpPr>
        <p:spPr>
          <a:xfrm>
            <a:off x="6096000" y="3839457"/>
            <a:ext cx="5220380" cy="923330"/>
          </a:xfrm>
          <a:prstGeom prst="rect">
            <a:avLst/>
          </a:prstGeom>
          <a:noFill/>
        </p:spPr>
        <p:txBody>
          <a:bodyPr wrap="square" anchor="ctr">
            <a:spAutoFit/>
          </a:bodyPr>
          <a:lstStyle/>
          <a:p>
            <a:pPr algn="ctr"/>
            <a:r>
              <a:rPr lang="en-US" b="1" dirty="0">
                <a:solidFill>
                  <a:schemeClr val="bg1"/>
                </a:solidFill>
                <a:latin typeface="Avenir Medium" panose="02000503020000020003" pitchFamily="2" charset="0"/>
              </a:rPr>
              <a:t>Applications must be received in OLAS by January 31, 2024.</a:t>
            </a:r>
            <a:endParaRPr lang="en-US" b="1" u="sng" dirty="0">
              <a:solidFill>
                <a:schemeClr val="bg1"/>
              </a:solidFill>
              <a:uFill>
                <a:solidFill>
                  <a:srgbClr val="FA2B5C"/>
                </a:solidFill>
              </a:uFill>
              <a:latin typeface="Avenir Medium" panose="02000503020000020003" pitchFamily="2" charset="0"/>
              <a:hlinkClick r:id="rId4">
                <a:extLst>
                  <a:ext uri="{A12FA001-AC4F-418D-AE19-62706E023703}">
                    <ahyp:hlinkClr xmlns:ahyp="http://schemas.microsoft.com/office/drawing/2018/hyperlinkcolor" val="tx"/>
                  </a:ext>
                </a:extLst>
              </a:hlinkClick>
            </a:endParaRPr>
          </a:p>
          <a:p>
            <a:pPr algn="ctr"/>
            <a:endParaRPr lang="en-US" dirty="0"/>
          </a:p>
        </p:txBody>
      </p:sp>
    </p:spTree>
    <p:extLst>
      <p:ext uri="{BB962C8B-B14F-4D97-AF65-F5344CB8AC3E}">
        <p14:creationId xmlns:p14="http://schemas.microsoft.com/office/powerpoint/2010/main" val="282579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93895E96-DA1C-A88A-CCC7-F4BFE0BC0173}"/>
              </a:ext>
            </a:extLst>
          </p:cNvPr>
          <p:cNvSpPr/>
          <p:nvPr/>
        </p:nvSpPr>
        <p:spPr>
          <a:xfrm>
            <a:off x="8138708" y="2076337"/>
            <a:ext cx="2730698" cy="986727"/>
          </a:xfrm>
          <a:prstGeom prst="rect">
            <a:avLst/>
          </a:prstGeom>
          <a:solidFill>
            <a:schemeClr val="bg1"/>
          </a:solidFill>
          <a:ln w="149225">
            <a:solidFill>
              <a:srgbClr val="2521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0FFB8727-CE47-C791-6400-A411345B97F8}"/>
              </a:ext>
            </a:extLst>
          </p:cNvPr>
          <p:cNvSpPr/>
          <p:nvPr/>
        </p:nvSpPr>
        <p:spPr>
          <a:xfrm>
            <a:off x="4754540" y="2097061"/>
            <a:ext cx="2730698" cy="986727"/>
          </a:xfrm>
          <a:prstGeom prst="rect">
            <a:avLst/>
          </a:prstGeom>
          <a:solidFill>
            <a:schemeClr val="bg1"/>
          </a:solidFill>
          <a:ln w="149225">
            <a:solidFill>
              <a:srgbClr val="FFB81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65A61CD8-3E1C-A0E0-F551-E6AC08B16199}"/>
              </a:ext>
            </a:extLst>
          </p:cNvPr>
          <p:cNvSpPr/>
          <p:nvPr/>
        </p:nvSpPr>
        <p:spPr>
          <a:xfrm>
            <a:off x="-69739" y="6085635"/>
            <a:ext cx="12261739" cy="772366"/>
          </a:xfrm>
          <a:prstGeom prst="rect">
            <a:avLst/>
          </a:prstGeom>
          <a:solidFill>
            <a:srgbClr val="2521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10;&#10;Description automatically generated">
            <a:extLst>
              <a:ext uri="{FF2B5EF4-FFF2-40B4-BE49-F238E27FC236}">
                <a16:creationId xmlns:a16="http://schemas.microsoft.com/office/drawing/2014/main" id="{471EF88F-150A-1D3E-6BF0-545AFCC36532}"/>
              </a:ext>
            </a:extLst>
          </p:cNvPr>
          <p:cNvPicPr>
            <a:picLocks noChangeAspect="1"/>
          </p:cNvPicPr>
          <p:nvPr/>
        </p:nvPicPr>
        <p:blipFill>
          <a:blip r:embed="rId3"/>
          <a:stretch>
            <a:fillRect/>
          </a:stretch>
        </p:blipFill>
        <p:spPr>
          <a:xfrm>
            <a:off x="11097490" y="6096000"/>
            <a:ext cx="870857" cy="762000"/>
          </a:xfrm>
          <a:prstGeom prst="rect">
            <a:avLst/>
          </a:prstGeom>
        </p:spPr>
      </p:pic>
      <p:sp>
        <p:nvSpPr>
          <p:cNvPr id="7" name="TextBox 6">
            <a:extLst>
              <a:ext uri="{FF2B5EF4-FFF2-40B4-BE49-F238E27FC236}">
                <a16:creationId xmlns:a16="http://schemas.microsoft.com/office/drawing/2014/main" id="{6FA517E3-E218-2A8B-9940-4B2F42628181}"/>
              </a:ext>
            </a:extLst>
          </p:cNvPr>
          <p:cNvSpPr txBox="1"/>
          <p:nvPr/>
        </p:nvSpPr>
        <p:spPr>
          <a:xfrm>
            <a:off x="124692" y="6292334"/>
            <a:ext cx="1759527" cy="369332"/>
          </a:xfrm>
          <a:prstGeom prst="rect">
            <a:avLst/>
          </a:prstGeom>
          <a:noFill/>
        </p:spPr>
        <p:txBody>
          <a:bodyPr wrap="square" rtlCol="0">
            <a:spAutoFit/>
          </a:bodyPr>
          <a:lstStyle/>
          <a:p>
            <a:r>
              <a:rPr lang="en-US" b="1" dirty="0">
                <a:solidFill>
                  <a:srgbClr val="FFB813"/>
                </a:solidFill>
                <a:latin typeface="Avenir Black" panose="02000503020000020003" pitchFamily="2" charset="0"/>
              </a:rPr>
              <a:t>October 2023</a:t>
            </a:r>
          </a:p>
        </p:txBody>
      </p:sp>
      <p:sp>
        <p:nvSpPr>
          <p:cNvPr id="9" name="TextBox 8">
            <a:extLst>
              <a:ext uri="{FF2B5EF4-FFF2-40B4-BE49-F238E27FC236}">
                <a16:creationId xmlns:a16="http://schemas.microsoft.com/office/drawing/2014/main" id="{E5743414-39B2-CA65-25F0-076FB92486CF}"/>
              </a:ext>
            </a:extLst>
          </p:cNvPr>
          <p:cNvSpPr txBox="1"/>
          <p:nvPr/>
        </p:nvSpPr>
        <p:spPr>
          <a:xfrm>
            <a:off x="584997" y="277489"/>
            <a:ext cx="7186937" cy="1446550"/>
          </a:xfrm>
          <a:prstGeom prst="rect">
            <a:avLst/>
          </a:prstGeom>
          <a:noFill/>
        </p:spPr>
        <p:txBody>
          <a:bodyPr wrap="square">
            <a:spAutoFit/>
          </a:bodyPr>
          <a:lstStyle/>
          <a:p>
            <a:r>
              <a:rPr lang="en-US" sz="4400" b="1" dirty="0">
                <a:solidFill>
                  <a:srgbClr val="252160"/>
                </a:solidFill>
                <a:latin typeface="Avenir Black" panose="02000503020000020003" pitchFamily="2" charset="0"/>
              </a:rPr>
              <a:t>INELIGIBLE FOR VFC FUNDING</a:t>
            </a:r>
          </a:p>
        </p:txBody>
      </p:sp>
      <p:cxnSp>
        <p:nvCxnSpPr>
          <p:cNvPr id="14" name="Straight Connector 13">
            <a:extLst>
              <a:ext uri="{FF2B5EF4-FFF2-40B4-BE49-F238E27FC236}">
                <a16:creationId xmlns:a16="http://schemas.microsoft.com/office/drawing/2014/main" id="{67DE6745-00D4-C6BB-3306-CCB73DBDFE08}"/>
              </a:ext>
            </a:extLst>
          </p:cNvPr>
          <p:cNvCxnSpPr>
            <a:cxnSpLocks/>
          </p:cNvCxnSpPr>
          <p:nvPr/>
        </p:nvCxnSpPr>
        <p:spPr>
          <a:xfrm>
            <a:off x="584997" y="1649811"/>
            <a:ext cx="7038358" cy="0"/>
          </a:xfrm>
          <a:prstGeom prst="line">
            <a:avLst/>
          </a:prstGeom>
          <a:ln w="57150">
            <a:solidFill>
              <a:srgbClr val="FFB813"/>
            </a:solidFill>
          </a:ln>
        </p:spPr>
        <p:style>
          <a:lnRef idx="1">
            <a:schemeClr val="accent2"/>
          </a:lnRef>
          <a:fillRef idx="0">
            <a:schemeClr val="accent2"/>
          </a:fillRef>
          <a:effectRef idx="0">
            <a:schemeClr val="accent2"/>
          </a:effectRef>
          <a:fontRef idx="minor">
            <a:schemeClr val="tx1"/>
          </a:fontRef>
        </p:style>
      </p:cxnSp>
      <p:sp>
        <p:nvSpPr>
          <p:cNvPr id="8" name="Rectangle 7">
            <a:extLst>
              <a:ext uri="{FF2B5EF4-FFF2-40B4-BE49-F238E27FC236}">
                <a16:creationId xmlns:a16="http://schemas.microsoft.com/office/drawing/2014/main" id="{DEBD0746-FC3B-469D-0843-00454BA90AA3}"/>
              </a:ext>
            </a:extLst>
          </p:cNvPr>
          <p:cNvSpPr/>
          <p:nvPr/>
        </p:nvSpPr>
        <p:spPr>
          <a:xfrm>
            <a:off x="1370455" y="2132811"/>
            <a:ext cx="2730698" cy="986727"/>
          </a:xfrm>
          <a:prstGeom prst="rect">
            <a:avLst/>
          </a:prstGeom>
          <a:solidFill>
            <a:schemeClr val="bg1"/>
          </a:solidFill>
          <a:ln w="149225">
            <a:solidFill>
              <a:srgbClr val="2521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60720271-22DF-2ACC-7CA9-4AED5DCD1FB2}"/>
              </a:ext>
            </a:extLst>
          </p:cNvPr>
          <p:cNvSpPr txBox="1"/>
          <p:nvPr/>
        </p:nvSpPr>
        <p:spPr>
          <a:xfrm>
            <a:off x="1500177" y="2333294"/>
            <a:ext cx="2516626" cy="584775"/>
          </a:xfrm>
          <a:prstGeom prst="rect">
            <a:avLst/>
          </a:prstGeom>
          <a:noFill/>
        </p:spPr>
        <p:txBody>
          <a:bodyPr wrap="square">
            <a:spAutoFit/>
          </a:bodyPr>
          <a:lstStyle/>
          <a:p>
            <a:pPr algn="ctr"/>
            <a:r>
              <a:rPr lang="en-US" sz="1600" dirty="0">
                <a:latin typeface="Avenir Medium" panose="02000503020000020003" pitchFamily="2" charset="0"/>
              </a:rPr>
              <a:t>Repair, construction or purchase of buildings. </a:t>
            </a:r>
            <a:endParaRPr lang="en-US" sz="1600" b="1" u="sng" dirty="0">
              <a:solidFill>
                <a:srgbClr val="252160"/>
              </a:solidFill>
              <a:uFill>
                <a:solidFill>
                  <a:srgbClr val="FA2B5C"/>
                </a:solidFill>
              </a:uFill>
              <a:latin typeface="Avenir Medium" panose="02000503020000020003" pitchFamily="2" charset="0"/>
              <a:hlinkClick r:id="rId4">
                <a:extLst>
                  <a:ext uri="{A12FA001-AC4F-418D-AE19-62706E023703}">
                    <ahyp:hlinkClr xmlns:ahyp="http://schemas.microsoft.com/office/drawing/2018/hyperlinkcolor" val="tx"/>
                  </a:ext>
                </a:extLst>
              </a:hlinkClick>
            </a:endParaRPr>
          </a:p>
        </p:txBody>
      </p:sp>
      <p:sp>
        <p:nvSpPr>
          <p:cNvPr id="13" name="TextBox 12">
            <a:extLst>
              <a:ext uri="{FF2B5EF4-FFF2-40B4-BE49-F238E27FC236}">
                <a16:creationId xmlns:a16="http://schemas.microsoft.com/office/drawing/2014/main" id="{67C49E44-9F1E-5939-BEA0-707706AFAE28}"/>
              </a:ext>
            </a:extLst>
          </p:cNvPr>
          <p:cNvSpPr txBox="1"/>
          <p:nvPr/>
        </p:nvSpPr>
        <p:spPr>
          <a:xfrm>
            <a:off x="8269006" y="2274198"/>
            <a:ext cx="2470101" cy="584775"/>
          </a:xfrm>
          <a:prstGeom prst="rect">
            <a:avLst/>
          </a:prstGeom>
          <a:noFill/>
        </p:spPr>
        <p:txBody>
          <a:bodyPr wrap="square">
            <a:spAutoFit/>
          </a:bodyPr>
          <a:lstStyle/>
          <a:p>
            <a:pPr algn="ctr"/>
            <a:r>
              <a:rPr lang="en-US" sz="1600" dirty="0">
                <a:latin typeface="Avenir Medium" panose="02000503020000020003" pitchFamily="2" charset="0"/>
              </a:rPr>
              <a:t>Pressurized waterlines and hydrants.</a:t>
            </a:r>
            <a:endParaRPr lang="en-US" sz="1600" b="1" u="sng" dirty="0">
              <a:solidFill>
                <a:srgbClr val="252160"/>
              </a:solidFill>
              <a:uFill>
                <a:solidFill>
                  <a:srgbClr val="FA2B5C"/>
                </a:solidFill>
              </a:uFill>
              <a:latin typeface="Avenir Medium" panose="02000503020000020003" pitchFamily="2" charset="0"/>
              <a:hlinkClick r:id="rId4">
                <a:extLst>
                  <a:ext uri="{A12FA001-AC4F-418D-AE19-62706E023703}">
                    <ahyp:hlinkClr xmlns:ahyp="http://schemas.microsoft.com/office/drawing/2018/hyperlinkcolor" val="tx"/>
                  </a:ext>
                </a:extLst>
              </a:hlinkClick>
            </a:endParaRPr>
          </a:p>
        </p:txBody>
      </p:sp>
      <p:sp>
        <p:nvSpPr>
          <p:cNvPr id="17" name="Rectangle 16">
            <a:extLst>
              <a:ext uri="{FF2B5EF4-FFF2-40B4-BE49-F238E27FC236}">
                <a16:creationId xmlns:a16="http://schemas.microsoft.com/office/drawing/2014/main" id="{B131C3C1-C498-3F8C-BC89-70CB7D3E9E1E}"/>
              </a:ext>
            </a:extLst>
          </p:cNvPr>
          <p:cNvSpPr/>
          <p:nvPr/>
        </p:nvSpPr>
        <p:spPr>
          <a:xfrm>
            <a:off x="1370455" y="3430906"/>
            <a:ext cx="2730698" cy="986727"/>
          </a:xfrm>
          <a:prstGeom prst="rect">
            <a:avLst/>
          </a:prstGeom>
          <a:solidFill>
            <a:schemeClr val="bg1"/>
          </a:solidFill>
          <a:ln w="149225">
            <a:solidFill>
              <a:srgbClr val="FFB81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3B030A6F-6B47-0F24-E23A-364CF1483BA3}"/>
              </a:ext>
            </a:extLst>
          </p:cNvPr>
          <p:cNvSpPr txBox="1"/>
          <p:nvPr/>
        </p:nvSpPr>
        <p:spPr>
          <a:xfrm>
            <a:off x="5015137" y="2402506"/>
            <a:ext cx="2209504" cy="338554"/>
          </a:xfrm>
          <a:prstGeom prst="rect">
            <a:avLst/>
          </a:prstGeom>
          <a:noFill/>
        </p:spPr>
        <p:txBody>
          <a:bodyPr wrap="square">
            <a:spAutoFit/>
          </a:bodyPr>
          <a:lstStyle/>
          <a:p>
            <a:pPr algn="ctr"/>
            <a:r>
              <a:rPr lang="en-US" sz="1600" dirty="0">
                <a:latin typeface="Avenir Medium" panose="02000503020000020003" pitchFamily="2" charset="0"/>
              </a:rPr>
              <a:t>Land acquisition.</a:t>
            </a:r>
            <a:endParaRPr lang="en-US" sz="1600" b="1" u="sng" dirty="0">
              <a:solidFill>
                <a:srgbClr val="252160"/>
              </a:solidFill>
              <a:uFill>
                <a:solidFill>
                  <a:srgbClr val="FA2B5C"/>
                </a:solidFill>
              </a:uFill>
              <a:latin typeface="Avenir Medium" panose="02000503020000020003" pitchFamily="2" charset="0"/>
              <a:hlinkClick r:id="rId4">
                <a:extLst>
                  <a:ext uri="{A12FA001-AC4F-418D-AE19-62706E023703}">
                    <ahyp:hlinkClr xmlns:ahyp="http://schemas.microsoft.com/office/drawing/2018/hyperlinkcolor" val="tx"/>
                  </a:ext>
                </a:extLst>
              </a:hlinkClick>
            </a:endParaRPr>
          </a:p>
        </p:txBody>
      </p:sp>
      <p:sp>
        <p:nvSpPr>
          <p:cNvPr id="23" name="TextBox 22">
            <a:extLst>
              <a:ext uri="{FF2B5EF4-FFF2-40B4-BE49-F238E27FC236}">
                <a16:creationId xmlns:a16="http://schemas.microsoft.com/office/drawing/2014/main" id="{CA0EA41A-8320-0AEE-8D63-9100C99A46FC}"/>
              </a:ext>
            </a:extLst>
          </p:cNvPr>
          <p:cNvSpPr txBox="1"/>
          <p:nvPr/>
        </p:nvSpPr>
        <p:spPr>
          <a:xfrm>
            <a:off x="1500177" y="3631389"/>
            <a:ext cx="2516626" cy="584775"/>
          </a:xfrm>
          <a:prstGeom prst="rect">
            <a:avLst/>
          </a:prstGeom>
          <a:noFill/>
        </p:spPr>
        <p:txBody>
          <a:bodyPr wrap="square">
            <a:spAutoFit/>
          </a:bodyPr>
          <a:lstStyle/>
          <a:p>
            <a:pPr algn="ctr"/>
            <a:r>
              <a:rPr lang="en-US" sz="1600" dirty="0">
                <a:latin typeface="Avenir Medium" panose="02000503020000020003" pitchFamily="2" charset="0"/>
              </a:rPr>
              <a:t>Emergency medical equipment. </a:t>
            </a:r>
            <a:endParaRPr lang="en-US" sz="1600" b="1" u="sng" dirty="0">
              <a:solidFill>
                <a:srgbClr val="252160"/>
              </a:solidFill>
              <a:uFill>
                <a:solidFill>
                  <a:srgbClr val="FA2B5C"/>
                </a:solidFill>
              </a:uFill>
              <a:latin typeface="Avenir Medium" panose="02000503020000020003" pitchFamily="2" charset="0"/>
              <a:hlinkClick r:id="rId4">
                <a:extLst>
                  <a:ext uri="{A12FA001-AC4F-418D-AE19-62706E023703}">
                    <ahyp:hlinkClr xmlns:ahyp="http://schemas.microsoft.com/office/drawing/2018/hyperlinkcolor" val="tx"/>
                  </a:ext>
                </a:extLst>
              </a:hlinkClick>
            </a:endParaRPr>
          </a:p>
        </p:txBody>
      </p:sp>
      <p:sp>
        <p:nvSpPr>
          <p:cNvPr id="24" name="Rectangle 23">
            <a:extLst>
              <a:ext uri="{FF2B5EF4-FFF2-40B4-BE49-F238E27FC236}">
                <a16:creationId xmlns:a16="http://schemas.microsoft.com/office/drawing/2014/main" id="{8DB93B69-F720-FCF7-B56E-BD417B1A433D}"/>
              </a:ext>
            </a:extLst>
          </p:cNvPr>
          <p:cNvSpPr/>
          <p:nvPr/>
        </p:nvSpPr>
        <p:spPr>
          <a:xfrm>
            <a:off x="1370455" y="4770704"/>
            <a:ext cx="2730698" cy="986727"/>
          </a:xfrm>
          <a:prstGeom prst="rect">
            <a:avLst/>
          </a:prstGeom>
          <a:solidFill>
            <a:schemeClr val="bg1"/>
          </a:solidFill>
          <a:ln w="149225">
            <a:solidFill>
              <a:srgbClr val="2521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8B7E954E-A40C-2804-5471-90AE4CC104EC}"/>
              </a:ext>
            </a:extLst>
          </p:cNvPr>
          <p:cNvSpPr txBox="1"/>
          <p:nvPr/>
        </p:nvSpPr>
        <p:spPr>
          <a:xfrm>
            <a:off x="1477491" y="4883618"/>
            <a:ext cx="2516626" cy="830997"/>
          </a:xfrm>
          <a:prstGeom prst="rect">
            <a:avLst/>
          </a:prstGeom>
          <a:noFill/>
        </p:spPr>
        <p:txBody>
          <a:bodyPr wrap="square">
            <a:spAutoFit/>
          </a:bodyPr>
          <a:lstStyle/>
          <a:p>
            <a:pPr algn="ctr"/>
            <a:r>
              <a:rPr lang="en-US" sz="1600" dirty="0">
                <a:latin typeface="Avenir Medium" panose="02000503020000020003" pitchFamily="2" charset="0"/>
              </a:rPr>
              <a:t>Logo items, rain suits, drones, computers, software.</a:t>
            </a:r>
            <a:endParaRPr lang="en-US" sz="1600" b="1" u="sng" dirty="0">
              <a:solidFill>
                <a:srgbClr val="252160"/>
              </a:solidFill>
              <a:uFill>
                <a:solidFill>
                  <a:srgbClr val="FA2B5C"/>
                </a:solidFill>
              </a:uFill>
              <a:latin typeface="Avenir Medium" panose="02000503020000020003" pitchFamily="2" charset="0"/>
              <a:hlinkClick r:id="rId4">
                <a:extLst>
                  <a:ext uri="{A12FA001-AC4F-418D-AE19-62706E023703}">
                    <ahyp:hlinkClr xmlns:ahyp="http://schemas.microsoft.com/office/drawing/2018/hyperlinkcolor" val="tx"/>
                  </a:ext>
                </a:extLst>
              </a:hlinkClick>
            </a:endParaRPr>
          </a:p>
        </p:txBody>
      </p:sp>
      <p:sp>
        <p:nvSpPr>
          <p:cNvPr id="29" name="Rectangle 28">
            <a:extLst>
              <a:ext uri="{FF2B5EF4-FFF2-40B4-BE49-F238E27FC236}">
                <a16:creationId xmlns:a16="http://schemas.microsoft.com/office/drawing/2014/main" id="{DDA48401-94DF-ED7B-95E7-FF81E1AFC0CD}"/>
              </a:ext>
            </a:extLst>
          </p:cNvPr>
          <p:cNvSpPr/>
          <p:nvPr/>
        </p:nvSpPr>
        <p:spPr>
          <a:xfrm>
            <a:off x="4754540" y="3425921"/>
            <a:ext cx="2730698" cy="986727"/>
          </a:xfrm>
          <a:prstGeom prst="rect">
            <a:avLst/>
          </a:prstGeom>
          <a:solidFill>
            <a:schemeClr val="bg1"/>
          </a:solidFill>
          <a:ln w="149225">
            <a:solidFill>
              <a:srgbClr val="2521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F1AE565C-5FE9-1774-A50B-61FE075AED24}"/>
              </a:ext>
            </a:extLst>
          </p:cNvPr>
          <p:cNvSpPr txBox="1"/>
          <p:nvPr/>
        </p:nvSpPr>
        <p:spPr>
          <a:xfrm>
            <a:off x="5015137" y="3629581"/>
            <a:ext cx="2209504" cy="584775"/>
          </a:xfrm>
          <a:prstGeom prst="rect">
            <a:avLst/>
          </a:prstGeom>
          <a:noFill/>
        </p:spPr>
        <p:txBody>
          <a:bodyPr wrap="square">
            <a:spAutoFit/>
          </a:bodyPr>
          <a:lstStyle/>
          <a:p>
            <a:pPr algn="ctr"/>
            <a:r>
              <a:rPr lang="en-US" sz="1600" dirty="0">
                <a:latin typeface="Avenir Medium" panose="02000503020000020003" pitchFamily="2" charset="0"/>
              </a:rPr>
              <a:t>Any non-fire related equipment.</a:t>
            </a:r>
            <a:endParaRPr lang="en-US" sz="1600" b="1" u="sng" dirty="0">
              <a:solidFill>
                <a:srgbClr val="252160"/>
              </a:solidFill>
              <a:uFill>
                <a:solidFill>
                  <a:srgbClr val="FA2B5C"/>
                </a:solidFill>
              </a:uFill>
              <a:latin typeface="Avenir Medium" panose="02000503020000020003" pitchFamily="2" charset="0"/>
              <a:hlinkClick r:id="rId4">
                <a:extLst>
                  <a:ext uri="{A12FA001-AC4F-418D-AE19-62706E023703}">
                    <ahyp:hlinkClr xmlns:ahyp="http://schemas.microsoft.com/office/drawing/2018/hyperlinkcolor" val="tx"/>
                  </a:ext>
                </a:extLst>
              </a:hlinkClick>
            </a:endParaRPr>
          </a:p>
        </p:txBody>
      </p:sp>
      <p:sp>
        <p:nvSpPr>
          <p:cNvPr id="31" name="Rectangle 30">
            <a:extLst>
              <a:ext uri="{FF2B5EF4-FFF2-40B4-BE49-F238E27FC236}">
                <a16:creationId xmlns:a16="http://schemas.microsoft.com/office/drawing/2014/main" id="{888F0864-2020-251F-565D-111C2B2C1467}"/>
              </a:ext>
            </a:extLst>
          </p:cNvPr>
          <p:cNvSpPr/>
          <p:nvPr/>
        </p:nvSpPr>
        <p:spPr>
          <a:xfrm>
            <a:off x="4754540" y="4745836"/>
            <a:ext cx="2730698" cy="986727"/>
          </a:xfrm>
          <a:prstGeom prst="rect">
            <a:avLst/>
          </a:prstGeom>
          <a:solidFill>
            <a:schemeClr val="bg1"/>
          </a:solidFill>
          <a:ln w="149225">
            <a:solidFill>
              <a:srgbClr val="FFB81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91DCA037-9409-3073-D7A2-619CB3FB93AD}"/>
              </a:ext>
            </a:extLst>
          </p:cNvPr>
          <p:cNvSpPr txBox="1"/>
          <p:nvPr/>
        </p:nvSpPr>
        <p:spPr>
          <a:xfrm>
            <a:off x="5015137" y="4949496"/>
            <a:ext cx="2209504" cy="584775"/>
          </a:xfrm>
          <a:prstGeom prst="rect">
            <a:avLst/>
          </a:prstGeom>
          <a:noFill/>
        </p:spPr>
        <p:txBody>
          <a:bodyPr wrap="square">
            <a:spAutoFit/>
          </a:bodyPr>
          <a:lstStyle/>
          <a:p>
            <a:pPr algn="ctr"/>
            <a:r>
              <a:rPr lang="en-US" sz="1600" dirty="0">
                <a:latin typeface="Avenir Medium" panose="02000503020000020003" pitchFamily="2" charset="0"/>
              </a:rPr>
              <a:t>Normal operating expenses.</a:t>
            </a:r>
            <a:endParaRPr lang="en-US" sz="1600" b="1" u="sng" dirty="0">
              <a:solidFill>
                <a:srgbClr val="252160"/>
              </a:solidFill>
              <a:uFill>
                <a:solidFill>
                  <a:srgbClr val="FA2B5C"/>
                </a:solidFill>
              </a:uFill>
              <a:latin typeface="Avenir Medium" panose="02000503020000020003" pitchFamily="2" charset="0"/>
              <a:hlinkClick r:id="rId4">
                <a:extLst>
                  <a:ext uri="{A12FA001-AC4F-418D-AE19-62706E023703}">
                    <ahyp:hlinkClr xmlns:ahyp="http://schemas.microsoft.com/office/drawing/2018/hyperlinkcolor" val="tx"/>
                  </a:ext>
                </a:extLst>
              </a:hlinkClick>
            </a:endParaRPr>
          </a:p>
        </p:txBody>
      </p:sp>
      <p:sp>
        <p:nvSpPr>
          <p:cNvPr id="33" name="Rectangle 32">
            <a:extLst>
              <a:ext uri="{FF2B5EF4-FFF2-40B4-BE49-F238E27FC236}">
                <a16:creationId xmlns:a16="http://schemas.microsoft.com/office/drawing/2014/main" id="{2BCAF4BB-E331-6542-253B-79FAAD573652}"/>
              </a:ext>
            </a:extLst>
          </p:cNvPr>
          <p:cNvSpPr/>
          <p:nvPr/>
        </p:nvSpPr>
        <p:spPr>
          <a:xfrm>
            <a:off x="8138708" y="3444727"/>
            <a:ext cx="2730698" cy="986727"/>
          </a:xfrm>
          <a:prstGeom prst="rect">
            <a:avLst/>
          </a:prstGeom>
          <a:solidFill>
            <a:schemeClr val="bg1"/>
          </a:solidFill>
          <a:ln w="149225">
            <a:solidFill>
              <a:srgbClr val="FFB81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B4D8C71B-E716-F424-E36E-CEE399B5029E}"/>
              </a:ext>
            </a:extLst>
          </p:cNvPr>
          <p:cNvSpPr txBox="1"/>
          <p:nvPr/>
        </p:nvSpPr>
        <p:spPr>
          <a:xfrm>
            <a:off x="8269005" y="3522591"/>
            <a:ext cx="2470101" cy="830997"/>
          </a:xfrm>
          <a:prstGeom prst="rect">
            <a:avLst/>
          </a:prstGeom>
          <a:noFill/>
        </p:spPr>
        <p:txBody>
          <a:bodyPr wrap="square">
            <a:spAutoFit/>
          </a:bodyPr>
          <a:lstStyle/>
          <a:p>
            <a:pPr algn="ctr"/>
            <a:r>
              <a:rPr lang="en-US" sz="1600" dirty="0">
                <a:latin typeface="Avenir Medium" panose="02000503020000020003" pitchFamily="2" charset="0"/>
              </a:rPr>
              <a:t>Footwear/boots not associated with a vendor PPE package.</a:t>
            </a:r>
            <a:endParaRPr lang="en-US" sz="1600" b="1" u="sng" dirty="0">
              <a:solidFill>
                <a:srgbClr val="252160"/>
              </a:solidFill>
              <a:uFill>
                <a:solidFill>
                  <a:srgbClr val="FA2B5C"/>
                </a:solidFill>
              </a:uFill>
              <a:latin typeface="Avenir Medium" panose="02000503020000020003" pitchFamily="2" charset="0"/>
              <a:hlinkClick r:id="rId4">
                <a:extLst>
                  <a:ext uri="{A12FA001-AC4F-418D-AE19-62706E023703}">
                    <ahyp:hlinkClr xmlns:ahyp="http://schemas.microsoft.com/office/drawing/2018/hyperlinkcolor" val="tx"/>
                  </a:ext>
                </a:extLst>
              </a:hlinkClick>
            </a:endParaRPr>
          </a:p>
        </p:txBody>
      </p:sp>
      <p:sp>
        <p:nvSpPr>
          <p:cNvPr id="35" name="Rectangle 34">
            <a:extLst>
              <a:ext uri="{FF2B5EF4-FFF2-40B4-BE49-F238E27FC236}">
                <a16:creationId xmlns:a16="http://schemas.microsoft.com/office/drawing/2014/main" id="{57F5BEA5-B7B5-0FD6-BFCF-22546EFAE0B0}"/>
              </a:ext>
            </a:extLst>
          </p:cNvPr>
          <p:cNvSpPr/>
          <p:nvPr/>
        </p:nvSpPr>
        <p:spPr>
          <a:xfrm>
            <a:off x="8138708" y="4769500"/>
            <a:ext cx="2730698" cy="986727"/>
          </a:xfrm>
          <a:prstGeom prst="rect">
            <a:avLst/>
          </a:prstGeom>
          <a:solidFill>
            <a:schemeClr val="bg1"/>
          </a:solidFill>
          <a:ln w="149225">
            <a:solidFill>
              <a:srgbClr val="2521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11519278-1DC4-B9CA-D39E-3074C43DBF8B}"/>
              </a:ext>
            </a:extLst>
          </p:cNvPr>
          <p:cNvSpPr txBox="1"/>
          <p:nvPr/>
        </p:nvSpPr>
        <p:spPr>
          <a:xfrm>
            <a:off x="8088378" y="4869024"/>
            <a:ext cx="2831353" cy="830997"/>
          </a:xfrm>
          <a:prstGeom prst="rect">
            <a:avLst/>
          </a:prstGeom>
          <a:noFill/>
        </p:spPr>
        <p:txBody>
          <a:bodyPr wrap="square">
            <a:spAutoFit/>
          </a:bodyPr>
          <a:lstStyle/>
          <a:p>
            <a:pPr algn="ctr"/>
            <a:r>
              <a:rPr lang="en-US" sz="1600" dirty="0">
                <a:latin typeface="Avenir Medium" panose="02000503020000020003" pitchFamily="2" charset="0"/>
              </a:rPr>
              <a:t>Any single item costing $4,999.99 or more including match &amp; shipping.</a:t>
            </a:r>
            <a:endParaRPr lang="en-US" sz="1600" b="1" u="sng" dirty="0">
              <a:solidFill>
                <a:srgbClr val="252160"/>
              </a:solidFill>
              <a:uFill>
                <a:solidFill>
                  <a:srgbClr val="FA2B5C"/>
                </a:solidFill>
              </a:uFill>
              <a:latin typeface="Avenir Medium" panose="02000503020000020003" pitchFamily="2" charset="0"/>
              <a:hlinkClick r:id="rId4">
                <a:extLst>
                  <a:ext uri="{A12FA001-AC4F-418D-AE19-62706E023703}">
                    <ahyp:hlinkClr xmlns:ahyp="http://schemas.microsoft.com/office/drawing/2018/hyperlinkcolor" val="tx"/>
                  </a:ext>
                </a:extLst>
              </a:hlinkClick>
            </a:endParaRPr>
          </a:p>
        </p:txBody>
      </p:sp>
    </p:spTree>
    <p:extLst>
      <p:ext uri="{BB962C8B-B14F-4D97-AF65-F5344CB8AC3E}">
        <p14:creationId xmlns:p14="http://schemas.microsoft.com/office/powerpoint/2010/main" val="2090132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5A61CD8-3E1C-A0E0-F551-E6AC08B16199}"/>
              </a:ext>
            </a:extLst>
          </p:cNvPr>
          <p:cNvSpPr/>
          <p:nvPr/>
        </p:nvSpPr>
        <p:spPr>
          <a:xfrm>
            <a:off x="0" y="6096000"/>
            <a:ext cx="12192000" cy="762000"/>
          </a:xfrm>
          <a:prstGeom prst="rect">
            <a:avLst/>
          </a:prstGeom>
          <a:solidFill>
            <a:srgbClr val="2521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10;&#10;Description automatically generated">
            <a:extLst>
              <a:ext uri="{FF2B5EF4-FFF2-40B4-BE49-F238E27FC236}">
                <a16:creationId xmlns:a16="http://schemas.microsoft.com/office/drawing/2014/main" id="{471EF88F-150A-1D3E-6BF0-545AFCC36532}"/>
              </a:ext>
            </a:extLst>
          </p:cNvPr>
          <p:cNvPicPr>
            <a:picLocks noChangeAspect="1"/>
          </p:cNvPicPr>
          <p:nvPr/>
        </p:nvPicPr>
        <p:blipFill>
          <a:blip r:embed="rId3"/>
          <a:stretch>
            <a:fillRect/>
          </a:stretch>
        </p:blipFill>
        <p:spPr>
          <a:xfrm>
            <a:off x="11097490" y="6096000"/>
            <a:ext cx="870857" cy="762000"/>
          </a:xfrm>
          <a:prstGeom prst="rect">
            <a:avLst/>
          </a:prstGeom>
        </p:spPr>
      </p:pic>
      <p:sp>
        <p:nvSpPr>
          <p:cNvPr id="7" name="TextBox 6">
            <a:extLst>
              <a:ext uri="{FF2B5EF4-FFF2-40B4-BE49-F238E27FC236}">
                <a16:creationId xmlns:a16="http://schemas.microsoft.com/office/drawing/2014/main" id="{6FA517E3-E218-2A8B-9940-4B2F42628181}"/>
              </a:ext>
            </a:extLst>
          </p:cNvPr>
          <p:cNvSpPr txBox="1"/>
          <p:nvPr/>
        </p:nvSpPr>
        <p:spPr>
          <a:xfrm>
            <a:off x="124692" y="6292334"/>
            <a:ext cx="1759527" cy="369332"/>
          </a:xfrm>
          <a:prstGeom prst="rect">
            <a:avLst/>
          </a:prstGeom>
          <a:noFill/>
        </p:spPr>
        <p:txBody>
          <a:bodyPr wrap="square" rtlCol="0">
            <a:spAutoFit/>
          </a:bodyPr>
          <a:lstStyle/>
          <a:p>
            <a:r>
              <a:rPr lang="en-US" b="1" dirty="0">
                <a:solidFill>
                  <a:srgbClr val="FFB813"/>
                </a:solidFill>
                <a:latin typeface="Avenir Black" panose="02000503020000020003" pitchFamily="2" charset="0"/>
              </a:rPr>
              <a:t>October 2023</a:t>
            </a:r>
          </a:p>
        </p:txBody>
      </p:sp>
      <p:sp>
        <p:nvSpPr>
          <p:cNvPr id="9" name="TextBox 8">
            <a:extLst>
              <a:ext uri="{FF2B5EF4-FFF2-40B4-BE49-F238E27FC236}">
                <a16:creationId xmlns:a16="http://schemas.microsoft.com/office/drawing/2014/main" id="{E5743414-39B2-CA65-25F0-076FB92486CF}"/>
              </a:ext>
            </a:extLst>
          </p:cNvPr>
          <p:cNvSpPr txBox="1"/>
          <p:nvPr/>
        </p:nvSpPr>
        <p:spPr>
          <a:xfrm>
            <a:off x="436418" y="203261"/>
            <a:ext cx="7186937" cy="1446550"/>
          </a:xfrm>
          <a:prstGeom prst="rect">
            <a:avLst/>
          </a:prstGeom>
          <a:noFill/>
        </p:spPr>
        <p:txBody>
          <a:bodyPr wrap="square">
            <a:spAutoFit/>
          </a:bodyPr>
          <a:lstStyle/>
          <a:p>
            <a:r>
              <a:rPr lang="en-US" sz="4400" b="1" dirty="0">
                <a:solidFill>
                  <a:srgbClr val="252160"/>
                </a:solidFill>
                <a:latin typeface="Avenir Black" panose="02000503020000020003" pitchFamily="2" charset="0"/>
              </a:rPr>
              <a:t>DOCUMENTATION OF MATCH </a:t>
            </a:r>
          </a:p>
        </p:txBody>
      </p:sp>
      <p:cxnSp>
        <p:nvCxnSpPr>
          <p:cNvPr id="14" name="Straight Connector 13">
            <a:extLst>
              <a:ext uri="{FF2B5EF4-FFF2-40B4-BE49-F238E27FC236}">
                <a16:creationId xmlns:a16="http://schemas.microsoft.com/office/drawing/2014/main" id="{67DE6745-00D4-C6BB-3306-CCB73DBDFE08}"/>
              </a:ext>
            </a:extLst>
          </p:cNvPr>
          <p:cNvCxnSpPr>
            <a:cxnSpLocks/>
          </p:cNvCxnSpPr>
          <p:nvPr/>
        </p:nvCxnSpPr>
        <p:spPr>
          <a:xfrm>
            <a:off x="584997" y="1649811"/>
            <a:ext cx="7038358" cy="0"/>
          </a:xfrm>
          <a:prstGeom prst="line">
            <a:avLst/>
          </a:prstGeom>
          <a:ln w="57150">
            <a:solidFill>
              <a:srgbClr val="FFB813"/>
            </a:solidFill>
          </a:ln>
        </p:spPr>
        <p:style>
          <a:lnRef idx="1">
            <a:schemeClr val="accent2"/>
          </a:lnRef>
          <a:fillRef idx="0">
            <a:schemeClr val="accent2"/>
          </a:fillRef>
          <a:effectRef idx="0">
            <a:schemeClr val="accent2"/>
          </a:effectRef>
          <a:fontRef idx="minor">
            <a:schemeClr val="tx1"/>
          </a:fontRef>
        </p:style>
      </p:cxnSp>
      <p:sp>
        <p:nvSpPr>
          <p:cNvPr id="3" name="TextBox 2">
            <a:extLst>
              <a:ext uri="{FF2B5EF4-FFF2-40B4-BE49-F238E27FC236}">
                <a16:creationId xmlns:a16="http://schemas.microsoft.com/office/drawing/2014/main" id="{E790BBE4-466C-D1B5-037F-37DEC18B8F24}"/>
              </a:ext>
            </a:extLst>
          </p:cNvPr>
          <p:cNvSpPr txBox="1"/>
          <p:nvPr/>
        </p:nvSpPr>
        <p:spPr>
          <a:xfrm>
            <a:off x="584997" y="2026502"/>
            <a:ext cx="10675670" cy="1980927"/>
          </a:xfrm>
          <a:prstGeom prst="rect">
            <a:avLst/>
          </a:prstGeom>
          <a:noFill/>
        </p:spPr>
        <p:txBody>
          <a:bodyPr wrap="square">
            <a:spAutoFit/>
          </a:bodyPr>
          <a:lstStyle/>
          <a:p>
            <a:pPr marL="194310" indent="-194310" defTabSz="582930">
              <a:lnSpc>
                <a:spcPct val="110000"/>
              </a:lnSpc>
              <a:buClr>
                <a:srgbClr val="FFB813"/>
              </a:buClr>
              <a:buFont typeface="Wingdings" pitchFamily="2" charset="2"/>
              <a:buChar char="ü"/>
              <a:defRPr sz="1190"/>
            </a:pPr>
            <a:r>
              <a:rPr lang="en-US" sz="1600" dirty="0">
                <a:solidFill>
                  <a:srgbClr val="252160"/>
                </a:solidFill>
                <a:latin typeface="Avenir Medium" panose="02000503020000020003" pitchFamily="2" charset="0"/>
              </a:rPr>
              <a:t>Matching funds must be at least 10% of total funding requested.</a:t>
            </a:r>
          </a:p>
          <a:p>
            <a:pPr marL="171450" indent="-171450" defTabSz="582930">
              <a:lnSpc>
                <a:spcPct val="110000"/>
              </a:lnSpc>
              <a:buClr>
                <a:srgbClr val="FFB813"/>
              </a:buClr>
              <a:buSzTx/>
              <a:buFont typeface="Wingdings" pitchFamily="2" charset="2"/>
              <a:buChar char="ü"/>
              <a:defRPr sz="1190"/>
            </a:pPr>
            <a:endParaRPr lang="en-US" sz="1600" dirty="0">
              <a:solidFill>
                <a:srgbClr val="252160"/>
              </a:solidFill>
              <a:latin typeface="Avenir Medium" panose="02000503020000020003" pitchFamily="2" charset="0"/>
            </a:endParaRPr>
          </a:p>
          <a:p>
            <a:pPr marL="194310" indent="-194310" defTabSz="582930">
              <a:lnSpc>
                <a:spcPct val="110000"/>
              </a:lnSpc>
              <a:buClr>
                <a:srgbClr val="FFB813"/>
              </a:buClr>
              <a:buFont typeface="Wingdings" pitchFamily="2" charset="2"/>
              <a:buChar char="ü"/>
              <a:defRPr sz="1190"/>
            </a:pPr>
            <a:r>
              <a:rPr lang="en-US" sz="1600" dirty="0">
                <a:latin typeface="Avenir Medium" panose="02000503020000020003" pitchFamily="2" charset="0"/>
              </a:rPr>
              <a:t> Copies of invoices or cancelled checks can be used as matching documentation.</a:t>
            </a:r>
          </a:p>
          <a:p>
            <a:pPr marL="194310" indent="-194310" defTabSz="582930">
              <a:lnSpc>
                <a:spcPct val="110000"/>
              </a:lnSpc>
              <a:buClr>
                <a:srgbClr val="FFB813"/>
              </a:buClr>
              <a:buFont typeface="Wingdings" pitchFamily="2" charset="2"/>
              <a:buChar char="ü"/>
              <a:defRPr sz="1190"/>
            </a:pPr>
            <a:endParaRPr lang="en-US" sz="1600" dirty="0">
              <a:latin typeface="Avenir Medium" panose="02000503020000020003" pitchFamily="2" charset="0"/>
            </a:endParaRPr>
          </a:p>
          <a:p>
            <a:pPr marL="171450" indent="-171450" defTabSz="582930">
              <a:lnSpc>
                <a:spcPct val="110000"/>
              </a:lnSpc>
              <a:buClr>
                <a:srgbClr val="FFB813"/>
              </a:buClr>
              <a:buSzTx/>
              <a:buFont typeface="Wingdings" pitchFamily="2" charset="2"/>
              <a:buChar char="ü"/>
              <a:defRPr sz="1190"/>
            </a:pPr>
            <a:r>
              <a:rPr lang="en-US" sz="1600" dirty="0">
                <a:latin typeface="Avenir Medium" panose="02000503020000020003" pitchFamily="2" charset="0"/>
              </a:rPr>
              <a:t>Federal funds cannot be used as match. </a:t>
            </a:r>
          </a:p>
          <a:p>
            <a:pPr marL="171450" indent="-171450" defTabSz="582930">
              <a:lnSpc>
                <a:spcPct val="110000"/>
              </a:lnSpc>
              <a:buClr>
                <a:srgbClr val="FFB813"/>
              </a:buClr>
              <a:buSzTx/>
              <a:buFont typeface="Wingdings" pitchFamily="2" charset="2"/>
              <a:buChar char="ü"/>
              <a:defRPr sz="1190"/>
            </a:pPr>
            <a:endParaRPr lang="en-US" sz="1600" dirty="0">
              <a:latin typeface="Avenir Medium" panose="02000503020000020003" pitchFamily="2" charset="0"/>
            </a:endParaRPr>
          </a:p>
          <a:p>
            <a:pPr marL="194310" indent="-194310" defTabSz="582930">
              <a:lnSpc>
                <a:spcPct val="110000"/>
              </a:lnSpc>
              <a:buClr>
                <a:srgbClr val="FFB813"/>
              </a:buClr>
              <a:buFont typeface="Wingdings" pitchFamily="2" charset="2"/>
              <a:buChar char="ü"/>
              <a:defRPr sz="1190"/>
            </a:pPr>
            <a:r>
              <a:rPr lang="en-US" sz="1600" dirty="0">
                <a:latin typeface="Avenir Medium" panose="02000503020000020003" pitchFamily="2" charset="0"/>
              </a:rPr>
              <a:t>For matching purposes, up to $600.00 of in-kind services may be used. </a:t>
            </a:r>
            <a:endParaRPr lang="en-US" sz="1600" u="sng" dirty="0">
              <a:solidFill>
                <a:srgbClr val="FA2B5C"/>
              </a:solidFill>
              <a:uFill>
                <a:solidFill>
                  <a:srgbClr val="FA2B5C"/>
                </a:solidFill>
              </a:uFill>
              <a:latin typeface="Avenir Medium" panose="02000503020000020003" pitchFamily="2" charset="0"/>
              <a:hlinkClick r:id="rId4"/>
            </a:endParaRPr>
          </a:p>
        </p:txBody>
      </p:sp>
      <p:sp>
        <p:nvSpPr>
          <p:cNvPr id="4" name="TextBox 3">
            <a:extLst>
              <a:ext uri="{FF2B5EF4-FFF2-40B4-BE49-F238E27FC236}">
                <a16:creationId xmlns:a16="http://schemas.microsoft.com/office/drawing/2014/main" id="{9701ECF0-6E9B-388B-8FB8-96ADBEE1F774}"/>
              </a:ext>
            </a:extLst>
          </p:cNvPr>
          <p:cNvSpPr txBox="1"/>
          <p:nvPr/>
        </p:nvSpPr>
        <p:spPr>
          <a:xfrm>
            <a:off x="1191490" y="4007429"/>
            <a:ext cx="9906000" cy="1711879"/>
          </a:xfrm>
          <a:prstGeom prst="rect">
            <a:avLst/>
          </a:prstGeom>
          <a:noFill/>
        </p:spPr>
        <p:txBody>
          <a:bodyPr wrap="square">
            <a:spAutoFit/>
          </a:bodyPr>
          <a:lstStyle/>
          <a:p>
            <a:pPr defTabSz="582930">
              <a:lnSpc>
                <a:spcPct val="110000"/>
              </a:lnSpc>
              <a:buClr>
                <a:srgbClr val="FFB813"/>
              </a:buClr>
              <a:buSzTx/>
              <a:defRPr sz="1190"/>
            </a:pPr>
            <a:r>
              <a:rPr lang="en-US" sz="1200" i="1" dirty="0">
                <a:solidFill>
                  <a:srgbClr val="252160"/>
                </a:solidFill>
                <a:latin typeface="Avenir Medium" panose="02000503020000020003" pitchFamily="2" charset="0"/>
              </a:rPr>
              <a:t>In- kind services can consist of: </a:t>
            </a:r>
          </a:p>
          <a:p>
            <a:pPr defTabSz="582930">
              <a:lnSpc>
                <a:spcPct val="110000"/>
              </a:lnSpc>
              <a:buClr>
                <a:srgbClr val="FFB813"/>
              </a:buClr>
              <a:buSzTx/>
              <a:defRPr sz="1190"/>
            </a:pPr>
            <a:endParaRPr lang="en-US" sz="1200" i="1" dirty="0">
              <a:solidFill>
                <a:srgbClr val="252160"/>
              </a:solidFill>
              <a:latin typeface="Avenir Medium" panose="02000503020000020003" pitchFamily="2" charset="0"/>
            </a:endParaRPr>
          </a:p>
          <a:p>
            <a:pPr marL="171450" indent="-171450" defTabSz="582930">
              <a:lnSpc>
                <a:spcPct val="110000"/>
              </a:lnSpc>
              <a:buClr>
                <a:srgbClr val="FFB813"/>
              </a:buClr>
              <a:buSzTx/>
              <a:buFont typeface="Wingdings" pitchFamily="2" charset="2"/>
              <a:buChar char="ü"/>
              <a:defRPr sz="1190"/>
            </a:pPr>
            <a:r>
              <a:rPr lang="en-US" sz="1200" dirty="0">
                <a:solidFill>
                  <a:srgbClr val="252160"/>
                </a:solidFill>
                <a:latin typeface="Avenir Medium" panose="02000503020000020003" pitchFamily="2" charset="0"/>
              </a:rPr>
              <a:t>Unpaid attendance at fire protection training courses and/or workshops at the equivalent pay rate of EFF 3. Paid attendance at normal rate of pay if  an employee of the VFD.  Copy of roster of the course or workshop required with signatures, date, title and brief description of the class/workshop.</a:t>
            </a:r>
          </a:p>
          <a:p>
            <a:pPr defTabSz="582930">
              <a:lnSpc>
                <a:spcPct val="110000"/>
              </a:lnSpc>
              <a:buClr>
                <a:srgbClr val="FFB813"/>
              </a:buClr>
              <a:buSzTx/>
              <a:defRPr sz="1190"/>
            </a:pPr>
            <a:r>
              <a:rPr lang="en-US" sz="1200" dirty="0">
                <a:solidFill>
                  <a:srgbClr val="252160"/>
                </a:solidFill>
                <a:latin typeface="Avenir Medium" panose="02000503020000020003" pitchFamily="2" charset="0"/>
              </a:rPr>
              <a:t>	</a:t>
            </a:r>
          </a:p>
          <a:p>
            <a:pPr marL="171450" indent="-171450" defTabSz="582930">
              <a:lnSpc>
                <a:spcPct val="110000"/>
              </a:lnSpc>
              <a:buClr>
                <a:srgbClr val="FFB813"/>
              </a:buClr>
              <a:buSzTx/>
              <a:buFont typeface="Wingdings" pitchFamily="2" charset="2"/>
              <a:buChar char="ü"/>
              <a:defRPr sz="1190"/>
            </a:pPr>
            <a:r>
              <a:rPr lang="en-US" sz="1200" dirty="0">
                <a:solidFill>
                  <a:srgbClr val="252160"/>
                </a:solidFill>
                <a:latin typeface="Avenir Medium" panose="02000503020000020003" pitchFamily="2" charset="0"/>
              </a:rPr>
              <a:t>Time, equipment, space, staff salaries, etc. These items come from another budget but are committed to the goals of the project for which you are applying for funds.</a:t>
            </a:r>
          </a:p>
        </p:txBody>
      </p:sp>
    </p:spTree>
    <p:extLst>
      <p:ext uri="{BB962C8B-B14F-4D97-AF65-F5344CB8AC3E}">
        <p14:creationId xmlns:p14="http://schemas.microsoft.com/office/powerpoint/2010/main" val="412400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5A61CD8-3E1C-A0E0-F551-E6AC08B16199}"/>
              </a:ext>
            </a:extLst>
          </p:cNvPr>
          <p:cNvSpPr/>
          <p:nvPr/>
        </p:nvSpPr>
        <p:spPr>
          <a:xfrm>
            <a:off x="0" y="6096000"/>
            <a:ext cx="12192000" cy="762000"/>
          </a:xfrm>
          <a:prstGeom prst="rect">
            <a:avLst/>
          </a:prstGeom>
          <a:solidFill>
            <a:srgbClr val="2521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10;&#10;Description automatically generated">
            <a:extLst>
              <a:ext uri="{FF2B5EF4-FFF2-40B4-BE49-F238E27FC236}">
                <a16:creationId xmlns:a16="http://schemas.microsoft.com/office/drawing/2014/main" id="{471EF88F-150A-1D3E-6BF0-545AFCC36532}"/>
              </a:ext>
            </a:extLst>
          </p:cNvPr>
          <p:cNvPicPr>
            <a:picLocks noChangeAspect="1"/>
          </p:cNvPicPr>
          <p:nvPr/>
        </p:nvPicPr>
        <p:blipFill>
          <a:blip r:embed="rId3"/>
          <a:stretch>
            <a:fillRect/>
          </a:stretch>
        </p:blipFill>
        <p:spPr>
          <a:xfrm>
            <a:off x="11097490" y="6096000"/>
            <a:ext cx="870857" cy="762000"/>
          </a:xfrm>
          <a:prstGeom prst="rect">
            <a:avLst/>
          </a:prstGeom>
        </p:spPr>
      </p:pic>
      <p:sp>
        <p:nvSpPr>
          <p:cNvPr id="7" name="TextBox 6">
            <a:extLst>
              <a:ext uri="{FF2B5EF4-FFF2-40B4-BE49-F238E27FC236}">
                <a16:creationId xmlns:a16="http://schemas.microsoft.com/office/drawing/2014/main" id="{6FA517E3-E218-2A8B-9940-4B2F42628181}"/>
              </a:ext>
            </a:extLst>
          </p:cNvPr>
          <p:cNvSpPr txBox="1"/>
          <p:nvPr/>
        </p:nvSpPr>
        <p:spPr>
          <a:xfrm>
            <a:off x="124692" y="6292334"/>
            <a:ext cx="1759527" cy="369332"/>
          </a:xfrm>
          <a:prstGeom prst="rect">
            <a:avLst/>
          </a:prstGeom>
          <a:noFill/>
        </p:spPr>
        <p:txBody>
          <a:bodyPr wrap="square" rtlCol="0">
            <a:spAutoFit/>
          </a:bodyPr>
          <a:lstStyle/>
          <a:p>
            <a:r>
              <a:rPr lang="en-US" b="1" dirty="0">
                <a:solidFill>
                  <a:srgbClr val="FFB813"/>
                </a:solidFill>
                <a:latin typeface="Avenir Black" panose="02000503020000020003" pitchFamily="2" charset="0"/>
              </a:rPr>
              <a:t>October 2023</a:t>
            </a:r>
          </a:p>
        </p:txBody>
      </p:sp>
      <p:sp>
        <p:nvSpPr>
          <p:cNvPr id="9" name="TextBox 8">
            <a:extLst>
              <a:ext uri="{FF2B5EF4-FFF2-40B4-BE49-F238E27FC236}">
                <a16:creationId xmlns:a16="http://schemas.microsoft.com/office/drawing/2014/main" id="{E5743414-39B2-CA65-25F0-076FB92486CF}"/>
              </a:ext>
            </a:extLst>
          </p:cNvPr>
          <p:cNvSpPr txBox="1"/>
          <p:nvPr/>
        </p:nvSpPr>
        <p:spPr>
          <a:xfrm>
            <a:off x="436418" y="203261"/>
            <a:ext cx="6975763" cy="1446550"/>
          </a:xfrm>
          <a:prstGeom prst="rect">
            <a:avLst/>
          </a:prstGeom>
          <a:noFill/>
        </p:spPr>
        <p:txBody>
          <a:bodyPr wrap="square">
            <a:spAutoFit/>
          </a:bodyPr>
          <a:lstStyle/>
          <a:p>
            <a:r>
              <a:rPr lang="en-US" sz="4400" b="1" dirty="0">
                <a:solidFill>
                  <a:srgbClr val="252160"/>
                </a:solidFill>
                <a:latin typeface="Avenir Black" panose="02000503020000020003" pitchFamily="2" charset="0"/>
              </a:rPr>
              <a:t>VFC GRANT AWARD MEETING</a:t>
            </a:r>
          </a:p>
        </p:txBody>
      </p:sp>
      <p:sp>
        <p:nvSpPr>
          <p:cNvPr id="13" name="TextBox 12">
            <a:extLst>
              <a:ext uri="{FF2B5EF4-FFF2-40B4-BE49-F238E27FC236}">
                <a16:creationId xmlns:a16="http://schemas.microsoft.com/office/drawing/2014/main" id="{989D9E1C-700E-F73B-8B7B-41DB0E6B7454}"/>
              </a:ext>
            </a:extLst>
          </p:cNvPr>
          <p:cNvSpPr txBox="1"/>
          <p:nvPr/>
        </p:nvSpPr>
        <p:spPr>
          <a:xfrm>
            <a:off x="942919" y="2219198"/>
            <a:ext cx="10306161" cy="2677656"/>
          </a:xfrm>
          <a:prstGeom prst="rect">
            <a:avLst/>
          </a:prstGeom>
          <a:noFill/>
        </p:spPr>
        <p:txBody>
          <a:bodyPr wrap="square">
            <a:spAutoFit/>
          </a:bodyPr>
          <a:lstStyle/>
          <a:p>
            <a:r>
              <a:rPr lang="en-US" sz="2400" dirty="0">
                <a:latin typeface="Avenir Book" panose="02000503020000020003" pitchFamily="2" charset="0"/>
              </a:rPr>
              <a:t>Total VFC requests from VFDs average well over $250,000 a year. Average amount awarded each year is approximately $150,000 - $250,000 and is depended on continued receipt of federal funding. </a:t>
            </a:r>
          </a:p>
          <a:p>
            <a:endParaRPr lang="en-US" sz="2400" dirty="0">
              <a:latin typeface="Avenir Book" panose="02000503020000020003" pitchFamily="2" charset="0"/>
            </a:endParaRPr>
          </a:p>
          <a:p>
            <a:r>
              <a:rPr lang="en-US" sz="2400" dirty="0">
                <a:latin typeface="Avenir Book" panose="02000503020000020003" pitchFamily="2" charset="0"/>
              </a:rPr>
              <a:t>DOF Area Fire Management Officers, Fire Staff Officer, and the Statewide Fire Operations Forester meet in the early spring of each year to review and discuss each application and award funding. </a:t>
            </a:r>
          </a:p>
        </p:txBody>
      </p:sp>
      <p:cxnSp>
        <p:nvCxnSpPr>
          <p:cNvPr id="14" name="Straight Connector 13">
            <a:extLst>
              <a:ext uri="{FF2B5EF4-FFF2-40B4-BE49-F238E27FC236}">
                <a16:creationId xmlns:a16="http://schemas.microsoft.com/office/drawing/2014/main" id="{67DE6745-00D4-C6BB-3306-CCB73DBDFE08}"/>
              </a:ext>
            </a:extLst>
          </p:cNvPr>
          <p:cNvCxnSpPr>
            <a:cxnSpLocks/>
          </p:cNvCxnSpPr>
          <p:nvPr/>
        </p:nvCxnSpPr>
        <p:spPr>
          <a:xfrm>
            <a:off x="584997" y="1649811"/>
            <a:ext cx="7038358" cy="0"/>
          </a:xfrm>
          <a:prstGeom prst="line">
            <a:avLst/>
          </a:prstGeom>
          <a:ln w="57150">
            <a:solidFill>
              <a:srgbClr val="FFB813"/>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375414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5A61CD8-3E1C-A0E0-F551-E6AC08B16199}"/>
              </a:ext>
            </a:extLst>
          </p:cNvPr>
          <p:cNvSpPr/>
          <p:nvPr/>
        </p:nvSpPr>
        <p:spPr>
          <a:xfrm>
            <a:off x="0" y="6096000"/>
            <a:ext cx="12192000" cy="762000"/>
          </a:xfrm>
          <a:prstGeom prst="rect">
            <a:avLst/>
          </a:prstGeom>
          <a:solidFill>
            <a:srgbClr val="2521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10;&#10;Description automatically generated">
            <a:extLst>
              <a:ext uri="{FF2B5EF4-FFF2-40B4-BE49-F238E27FC236}">
                <a16:creationId xmlns:a16="http://schemas.microsoft.com/office/drawing/2014/main" id="{471EF88F-150A-1D3E-6BF0-545AFCC36532}"/>
              </a:ext>
            </a:extLst>
          </p:cNvPr>
          <p:cNvPicPr>
            <a:picLocks noChangeAspect="1"/>
          </p:cNvPicPr>
          <p:nvPr/>
        </p:nvPicPr>
        <p:blipFill>
          <a:blip r:embed="rId3"/>
          <a:stretch>
            <a:fillRect/>
          </a:stretch>
        </p:blipFill>
        <p:spPr>
          <a:xfrm>
            <a:off x="11097490" y="6096000"/>
            <a:ext cx="870857" cy="762000"/>
          </a:xfrm>
          <a:prstGeom prst="rect">
            <a:avLst/>
          </a:prstGeom>
        </p:spPr>
      </p:pic>
      <p:sp>
        <p:nvSpPr>
          <p:cNvPr id="7" name="TextBox 6">
            <a:extLst>
              <a:ext uri="{FF2B5EF4-FFF2-40B4-BE49-F238E27FC236}">
                <a16:creationId xmlns:a16="http://schemas.microsoft.com/office/drawing/2014/main" id="{6FA517E3-E218-2A8B-9940-4B2F42628181}"/>
              </a:ext>
            </a:extLst>
          </p:cNvPr>
          <p:cNvSpPr txBox="1"/>
          <p:nvPr/>
        </p:nvSpPr>
        <p:spPr>
          <a:xfrm>
            <a:off x="124692" y="6292334"/>
            <a:ext cx="1759527" cy="369332"/>
          </a:xfrm>
          <a:prstGeom prst="rect">
            <a:avLst/>
          </a:prstGeom>
          <a:noFill/>
        </p:spPr>
        <p:txBody>
          <a:bodyPr wrap="square" rtlCol="0">
            <a:spAutoFit/>
          </a:bodyPr>
          <a:lstStyle/>
          <a:p>
            <a:r>
              <a:rPr lang="en-US" b="1" dirty="0">
                <a:solidFill>
                  <a:srgbClr val="FFB813"/>
                </a:solidFill>
                <a:latin typeface="Avenir Black" panose="02000503020000020003" pitchFamily="2" charset="0"/>
              </a:rPr>
              <a:t>October 2023</a:t>
            </a:r>
          </a:p>
        </p:txBody>
      </p:sp>
      <p:sp>
        <p:nvSpPr>
          <p:cNvPr id="9" name="TextBox 8">
            <a:extLst>
              <a:ext uri="{FF2B5EF4-FFF2-40B4-BE49-F238E27FC236}">
                <a16:creationId xmlns:a16="http://schemas.microsoft.com/office/drawing/2014/main" id="{E5743414-39B2-CA65-25F0-076FB92486CF}"/>
              </a:ext>
            </a:extLst>
          </p:cNvPr>
          <p:cNvSpPr txBox="1"/>
          <p:nvPr/>
        </p:nvSpPr>
        <p:spPr>
          <a:xfrm>
            <a:off x="436418" y="203261"/>
            <a:ext cx="7186937" cy="1446550"/>
          </a:xfrm>
          <a:prstGeom prst="rect">
            <a:avLst/>
          </a:prstGeom>
          <a:noFill/>
        </p:spPr>
        <p:txBody>
          <a:bodyPr wrap="square">
            <a:spAutoFit/>
          </a:bodyPr>
          <a:lstStyle/>
          <a:p>
            <a:r>
              <a:rPr lang="en-US" sz="4400" b="1" dirty="0">
                <a:solidFill>
                  <a:srgbClr val="252160"/>
                </a:solidFill>
                <a:latin typeface="Avenir Black" panose="02000503020000020003" pitchFamily="2" charset="0"/>
              </a:rPr>
              <a:t>VFC GRANT AWARD MEETING </a:t>
            </a:r>
          </a:p>
        </p:txBody>
      </p:sp>
      <p:cxnSp>
        <p:nvCxnSpPr>
          <p:cNvPr id="14" name="Straight Connector 13">
            <a:extLst>
              <a:ext uri="{FF2B5EF4-FFF2-40B4-BE49-F238E27FC236}">
                <a16:creationId xmlns:a16="http://schemas.microsoft.com/office/drawing/2014/main" id="{67DE6745-00D4-C6BB-3306-CCB73DBDFE08}"/>
              </a:ext>
            </a:extLst>
          </p:cNvPr>
          <p:cNvCxnSpPr>
            <a:cxnSpLocks/>
          </p:cNvCxnSpPr>
          <p:nvPr/>
        </p:nvCxnSpPr>
        <p:spPr>
          <a:xfrm>
            <a:off x="584997" y="1649811"/>
            <a:ext cx="7038358" cy="0"/>
          </a:xfrm>
          <a:prstGeom prst="line">
            <a:avLst/>
          </a:prstGeom>
          <a:ln w="57150">
            <a:solidFill>
              <a:srgbClr val="FFB813"/>
            </a:solidFill>
          </a:ln>
        </p:spPr>
        <p:style>
          <a:lnRef idx="1">
            <a:schemeClr val="accent2"/>
          </a:lnRef>
          <a:fillRef idx="0">
            <a:schemeClr val="accent2"/>
          </a:fillRef>
          <a:effectRef idx="0">
            <a:schemeClr val="accent2"/>
          </a:effectRef>
          <a:fontRef idx="minor">
            <a:schemeClr val="tx1"/>
          </a:fontRef>
        </p:style>
      </p:cxnSp>
      <p:sp>
        <p:nvSpPr>
          <p:cNvPr id="3" name="TextBox 2">
            <a:extLst>
              <a:ext uri="{FF2B5EF4-FFF2-40B4-BE49-F238E27FC236}">
                <a16:creationId xmlns:a16="http://schemas.microsoft.com/office/drawing/2014/main" id="{E790BBE4-466C-D1B5-037F-37DEC18B8F24}"/>
              </a:ext>
            </a:extLst>
          </p:cNvPr>
          <p:cNvSpPr txBox="1"/>
          <p:nvPr/>
        </p:nvSpPr>
        <p:spPr>
          <a:xfrm>
            <a:off x="758164" y="1846145"/>
            <a:ext cx="10774753" cy="3439788"/>
          </a:xfrm>
          <a:prstGeom prst="rect">
            <a:avLst/>
          </a:prstGeom>
          <a:noFill/>
        </p:spPr>
        <p:txBody>
          <a:bodyPr wrap="square">
            <a:spAutoFit/>
          </a:bodyPr>
          <a:lstStyle/>
          <a:p>
            <a:pPr defTabSz="582930">
              <a:lnSpc>
                <a:spcPct val="110000"/>
              </a:lnSpc>
              <a:buClr>
                <a:srgbClr val="FFB813"/>
              </a:buClr>
              <a:buSzTx/>
              <a:defRPr sz="1190"/>
            </a:pPr>
            <a:r>
              <a:rPr lang="en-US" sz="1600" b="1" dirty="0">
                <a:solidFill>
                  <a:srgbClr val="252160"/>
                </a:solidFill>
                <a:latin typeface="Avenir Medium" panose="02000503020000020003" pitchFamily="2" charset="0"/>
              </a:rPr>
              <a:t>Higher priority is given to </a:t>
            </a:r>
            <a:endParaRPr lang="en-US" sz="1600" dirty="0">
              <a:solidFill>
                <a:srgbClr val="252160"/>
              </a:solidFill>
              <a:latin typeface="Avenir Medium" panose="02000503020000020003" pitchFamily="2" charset="0"/>
            </a:endParaRPr>
          </a:p>
          <a:p>
            <a:pPr marL="194310" indent="-194310" defTabSz="582930">
              <a:lnSpc>
                <a:spcPct val="150000"/>
              </a:lnSpc>
              <a:spcBef>
                <a:spcPts val="1200"/>
              </a:spcBef>
              <a:buClr>
                <a:srgbClr val="FFB813"/>
              </a:buClr>
              <a:buFont typeface="Wingdings" pitchFamily="2" charset="2"/>
              <a:buChar char="ü"/>
              <a:defRPr sz="1190"/>
            </a:pPr>
            <a:r>
              <a:rPr lang="en-US" sz="1600" dirty="0">
                <a:latin typeface="Avenir Medium" panose="02000503020000020003" pitchFamily="2" charset="0"/>
              </a:rPr>
              <a:t>Newly established (less than 12 months) approved fire departments. </a:t>
            </a:r>
          </a:p>
          <a:p>
            <a:pPr marL="171450" indent="-171450" defTabSz="582930">
              <a:lnSpc>
                <a:spcPct val="150000"/>
              </a:lnSpc>
              <a:buClr>
                <a:srgbClr val="FFB813"/>
              </a:buClr>
              <a:buSzTx/>
              <a:buFont typeface="Wingdings" pitchFamily="2" charset="2"/>
              <a:buChar char="ü"/>
              <a:defRPr sz="1190"/>
            </a:pPr>
            <a:r>
              <a:rPr lang="en-US" sz="1600" dirty="0">
                <a:latin typeface="Avenir Medium" panose="02000503020000020003" pitchFamily="2" charset="0"/>
              </a:rPr>
              <a:t>Fire departments that have not previously received VFC (formerly known as VFA) funding.</a:t>
            </a:r>
          </a:p>
          <a:p>
            <a:pPr marL="194310" indent="-194310" defTabSz="582930">
              <a:lnSpc>
                <a:spcPct val="150000"/>
              </a:lnSpc>
              <a:buClr>
                <a:srgbClr val="FFB813"/>
              </a:buClr>
              <a:buFont typeface="Wingdings" pitchFamily="2" charset="2"/>
              <a:buChar char="ü"/>
              <a:defRPr sz="1190"/>
            </a:pPr>
            <a:r>
              <a:rPr lang="en-US" sz="1600" dirty="0">
                <a:latin typeface="Avenir Medium" panose="02000503020000020003" pitchFamily="2" charset="0"/>
              </a:rPr>
              <a:t>Fire departments that have a cooperating agreement with the Division of Forestry &amp; Fire Protection, a Department of Interior Agency, or the USDA Forest Service to respond to wildland fires within their service area.</a:t>
            </a:r>
          </a:p>
          <a:p>
            <a:pPr marL="194310" indent="-194310" defTabSz="582930">
              <a:lnSpc>
                <a:spcPct val="150000"/>
              </a:lnSpc>
              <a:buClr>
                <a:srgbClr val="FFB813"/>
              </a:buClr>
              <a:buFont typeface="Wingdings" pitchFamily="2" charset="2"/>
              <a:buChar char="ü"/>
              <a:defRPr sz="1190"/>
            </a:pPr>
            <a:r>
              <a:rPr lang="en-US" sz="1600" dirty="0">
                <a:latin typeface="Avenir Medium" panose="02000503020000020003" pitchFamily="2" charset="0"/>
              </a:rPr>
              <a:t>Purchase of equipment especially used on wildland fires, such as portable pumps, fold-a-tanks, hose, communication equipment, etc. </a:t>
            </a:r>
          </a:p>
          <a:p>
            <a:pPr marL="194310" indent="-194310" defTabSz="582930">
              <a:lnSpc>
                <a:spcPct val="150000"/>
              </a:lnSpc>
              <a:buClr>
                <a:srgbClr val="FFB813"/>
              </a:buClr>
              <a:buFont typeface="Wingdings" pitchFamily="2" charset="2"/>
              <a:buChar char="ü"/>
              <a:defRPr sz="1190"/>
            </a:pPr>
            <a:r>
              <a:rPr lang="en-US" sz="1600" dirty="0">
                <a:latin typeface="Avenir Medium" panose="02000503020000020003" pitchFamily="2" charset="0"/>
              </a:rPr>
              <a:t>Training (documented; either structural or wildland).</a:t>
            </a:r>
          </a:p>
          <a:p>
            <a:pPr marL="194310" indent="-194310" defTabSz="582930">
              <a:lnSpc>
                <a:spcPct val="150000"/>
              </a:lnSpc>
              <a:buClr>
                <a:srgbClr val="FFB813"/>
              </a:buClr>
              <a:buFont typeface="Wingdings" pitchFamily="2" charset="2"/>
              <a:buChar char="ü"/>
              <a:defRPr sz="1190"/>
            </a:pPr>
            <a:r>
              <a:rPr lang="en-US" sz="1600" dirty="0">
                <a:latin typeface="Avenir Medium" panose="02000503020000020003" pitchFamily="2" charset="0"/>
              </a:rPr>
              <a:t>Documentation match exceeds 10%.</a:t>
            </a:r>
          </a:p>
        </p:txBody>
      </p:sp>
    </p:spTree>
    <p:extLst>
      <p:ext uri="{BB962C8B-B14F-4D97-AF65-F5344CB8AC3E}">
        <p14:creationId xmlns:p14="http://schemas.microsoft.com/office/powerpoint/2010/main" val="4905874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TotalTime>
  <Words>1150</Words>
  <Application>Microsoft Macintosh PowerPoint</Application>
  <PresentationFormat>Widescreen</PresentationFormat>
  <Paragraphs>105</Paragraphs>
  <Slides>12</Slides>
  <Notes>12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12</vt:i4>
      </vt:variant>
    </vt:vector>
  </HeadingPairs>
  <TitlesOfParts>
    <vt:vector size="23" baseType="lpstr">
      <vt:lpstr>Arial</vt:lpstr>
      <vt:lpstr>Avenir</vt:lpstr>
      <vt:lpstr>Avenir Black</vt:lpstr>
      <vt:lpstr>Avenir Black Oblique</vt:lpstr>
      <vt:lpstr>Avenir Book</vt:lpstr>
      <vt:lpstr>Avenir Light</vt:lpstr>
      <vt:lpstr>Avenir Medium</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Coyle, Lily Olivia</dc:creator>
  <cp:lastModifiedBy>Coyle, Lily Olivia</cp:lastModifiedBy>
  <cp:revision>5</cp:revision>
  <dcterms:created xsi:type="dcterms:W3CDTF">2023-03-30T16:11:18Z</dcterms:created>
  <dcterms:modified xsi:type="dcterms:W3CDTF">2023-09-29T17:32:49Z</dcterms:modified>
</cp:coreProperties>
</file>